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Lst>
  <p:sldSz cx="9144000" cy="5143500" type="screen16x9"/>
  <p:notesSz cx="6858000" cy="9144000"/>
  <p:embeddedFontLst>
    <p:embeddedFont>
      <p:font typeface="Impact" panose="020B0806030902050204" pitchFamily="34" charset="0"/>
      <p:regular r:id="rId84"/>
    </p:embeddedFont>
    <p:embeddedFont>
      <p:font typeface="Roboto" panose="02000000000000000000" pitchFamily="2" charset="0"/>
      <p:regular r:id="rId85"/>
      <p:bold r:id="rId86"/>
      <p:italic r:id="rId87"/>
      <p:boldItalic r:id="rId88"/>
    </p:embeddedFont>
    <p:embeddedFont>
      <p:font typeface="Verdana" panose="020B060403050404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B1C751-2BD4-4C6A-A824-F96C14B89BF2}">
  <a:tblStyle styleId="{52B1C751-2BD4-4C6A-A824-F96C14B89BF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0ea3833b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0ea3833b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3236ca428_2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3236ca428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31dbddfa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31dbddfa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31dbddfa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b31dbddfa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b3236ca428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b3236ca428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3236ca428_2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b3236ca428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04232c6b3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04232c6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b31dbddfa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b31dbddfa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3236ca428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3236ca428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3236ca428_2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3236ca428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3236ca428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3236ca428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04232c6b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04232c6b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b3236ca428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b3236ca428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b570291e1d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b570291e1d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b3236ca428_2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b3236ca428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b3236ca428_2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b3236ca428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3236ca428_2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3236ca428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3236ca428_2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3236ca428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3236ca428_2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3236ca428_2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236ca428_2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236ca428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b3236ca428_2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b3236ca428_2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3236ca428_2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3236ca428_2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b3236ca428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b3236ca428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3236ca428_2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3236ca428_2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b3236ca428_2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b3236ca428_2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3236ca428_2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3236ca428_2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343267dd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343267dd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43267dd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43267dd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b343267dd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b343267dd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343267dd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b343267dd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343267dd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343267dd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b343267dd8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b343267dd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b343267dd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b343267dd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04232c6b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904232c6b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b343267dd8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b343267dd8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343267dd8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b343267dd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b343267dd8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b343267dd8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b343267dd8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b343267dd8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b3236ca428_2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b3236ca428_2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b343267d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b343267d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343267dd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343267dd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b343267dd8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b343267dd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343267dd8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343267dd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b343267dd8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b343267dd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04232c6b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04232c6b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b343267dd8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b343267dd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b343267dd8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b343267dd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b343267dd8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b343267dd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343267dd8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343267dd8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b343267dd8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b343267dd8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343267dd8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343267dd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b343267dd8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b343267dd8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b343267dd8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b343267dd8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b343267dd8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b343267dd8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343267dd8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343267dd8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31dbddfa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31dbddfa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343267dd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343267dd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b343267dd8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b343267dd8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b343267dd8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b343267dd8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b3236ca428_2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b3236ca428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b343267dd8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b343267dd8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b343267dd8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b343267dd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b343267dd8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b343267dd8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b343267dd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b343267d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b343267dd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b343267dd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b343267dd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b343267dd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31dbddfa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31dbddfa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b343267dd8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b343267dd8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b343267dd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b343267dd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b3236ca428_2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b3236ca428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aadbf901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aadbf901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b570291e1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b570291e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b570291e1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b570291e1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b570291e1d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b570291e1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b570291e1d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b570291e1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b570291e1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b570291e1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b570291e1d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b570291e1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31dbddfad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31dbddfa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b570291e1d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b570291e1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b31dbddfa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b31dbddfa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31dbddfa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b31dbddf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ev.mysql.com/downloads/workbench/"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ev.mysql.com/doc/refman/8.0/en/data-types.htm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w3schools.com/sql/sql_datatypes.as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hyperlink" Target="https://auth.geeksforgeeks.org/roadBlock.php" TargetMode="External"/><Relationship Id="rId3" Type="http://schemas.openxmlformats.org/officeDocument/2006/relationships/image" Target="../media/image1.png"/><Relationship Id="rId7" Type="http://schemas.openxmlformats.org/officeDocument/2006/relationships/hyperlink" Target="https://www.tutorialspoint.com/sql/index.ht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dev.mysql.com/doc/workbench/en/" TargetMode="External"/><Relationship Id="rId5" Type="http://schemas.openxmlformats.org/officeDocument/2006/relationships/hyperlink" Target="https://dev.mysql.com/doc/refman/8.0/en/introduction.html" TargetMode="External"/><Relationship Id="rId4" Type="http://schemas.openxmlformats.org/officeDocument/2006/relationships/hyperlink" Target="https://www.w3schools.com/sql/" TargetMode="Externa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sqlbolt.com/lesson/select_queries_introductio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hyperlink" Target="https://www.w3schools.com/sql/exercise.asp?filename=exercise_select1"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drive.google.com/open?id=10jM6osmHrgtdJKfvuTjNb4tTeyIpxJKE&amp;authuser=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2.gif"/></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n.wikipedia.org/wiki/NoSQ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55.png"/><Relationship Id="rId4" Type="http://schemas.openxmlformats.org/officeDocument/2006/relationships/hyperlink" Target="https://drive.google.com/open?id=1zMkbwnh6fegexUGhtXntuOFQGRTkRi1t&amp;authuser=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SQL" TargetMode="Externa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en.wikipedia.org/wiki/ACID" TargetMode="External"/><Relationship Id="rId4" Type="http://schemas.openxmlformats.org/officeDocument/2006/relationships/hyperlink" Target="https://en.wikipedia.org/wiki/Create,_read,_update_and_delet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MySQ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0" y="-9900"/>
            <a:ext cx="9153900" cy="579300"/>
            <a:chOff x="0" y="-9900"/>
            <a:chExt cx="9153900" cy="579300"/>
          </a:xfrm>
        </p:grpSpPr>
        <p:sp>
          <p:nvSpPr>
            <p:cNvPr id="55" name="Google Shape;55;p1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7" name="Google Shape;57;p1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and MySQL</a:t>
              </a:r>
              <a:endParaRPr sz="2500">
                <a:solidFill>
                  <a:srgbClr val="FFFFFF"/>
                </a:solidFill>
                <a:latin typeface="Impact"/>
                <a:ea typeface="Impact"/>
                <a:cs typeface="Impact"/>
                <a:sym typeface="Impact"/>
              </a:endParaRPr>
            </a:p>
          </p:txBody>
        </p:sp>
      </p:grpSp>
      <p:pic>
        <p:nvPicPr>
          <p:cNvPr id="58" name="Google Shape;58;p13"/>
          <p:cNvPicPr preferRelativeResize="0"/>
          <p:nvPr/>
        </p:nvPicPr>
        <p:blipFill>
          <a:blip r:embed="rId4">
            <a:alphaModFix/>
          </a:blip>
          <a:stretch>
            <a:fillRect/>
          </a:stretch>
        </p:blipFill>
        <p:spPr>
          <a:xfrm>
            <a:off x="291525" y="1247781"/>
            <a:ext cx="3320325" cy="2490244"/>
          </a:xfrm>
          <a:prstGeom prst="rect">
            <a:avLst/>
          </a:prstGeom>
          <a:noFill/>
          <a:ln>
            <a:noFill/>
          </a:ln>
        </p:spPr>
      </p:pic>
      <p:pic>
        <p:nvPicPr>
          <p:cNvPr id="59" name="Google Shape;59;p13"/>
          <p:cNvPicPr preferRelativeResize="0"/>
          <p:nvPr/>
        </p:nvPicPr>
        <p:blipFill>
          <a:blip r:embed="rId5">
            <a:alphaModFix/>
          </a:blip>
          <a:stretch>
            <a:fillRect/>
          </a:stretch>
        </p:blipFill>
        <p:spPr>
          <a:xfrm>
            <a:off x="3914875" y="1123775"/>
            <a:ext cx="4930950" cy="2551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p23"/>
          <p:cNvGrpSpPr/>
          <p:nvPr/>
        </p:nvGrpSpPr>
        <p:grpSpPr>
          <a:xfrm>
            <a:off x="0" y="-129939"/>
            <a:ext cx="9153900" cy="5337395"/>
            <a:chOff x="0" y="-62"/>
            <a:chExt cx="9153900" cy="569462"/>
          </a:xfrm>
        </p:grpSpPr>
        <p:sp>
          <p:nvSpPr>
            <p:cNvPr id="186" name="Google Shape;186;p23"/>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Installations</a:t>
              </a:r>
              <a:endParaRPr sz="7200">
                <a:solidFill>
                  <a:srgbClr val="FFFFFF"/>
                </a:solidFill>
                <a:latin typeface="Impact"/>
                <a:ea typeface="Impact"/>
                <a:cs typeface="Impact"/>
                <a:sym typeface="Impac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p:nvPr/>
        </p:nvSpPr>
        <p:spPr>
          <a:xfrm>
            <a:off x="0" y="569400"/>
            <a:ext cx="9104400" cy="434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Verdana"/>
              <a:buChar char="●"/>
            </a:pPr>
            <a:r>
              <a:rPr lang="en-GB" u="sng">
                <a:solidFill>
                  <a:schemeClr val="hlink"/>
                </a:solidFill>
                <a:latin typeface="Verdana"/>
                <a:ea typeface="Verdana"/>
                <a:cs typeface="Verdana"/>
                <a:sym typeface="Verdana"/>
                <a:hlinkClick r:id="rId3"/>
              </a:rPr>
              <a:t>Go to the official website MySQL Community edition &gt; Downloads</a:t>
            </a:r>
            <a:endParaRPr>
              <a:solidFill>
                <a:schemeClr val="dk1"/>
              </a:solidFill>
              <a:latin typeface="Verdana"/>
              <a:ea typeface="Verdana"/>
              <a:cs typeface="Verdana"/>
              <a:sym typeface="Verdana"/>
            </a:endParaRPr>
          </a:p>
        </p:txBody>
      </p:sp>
      <p:grpSp>
        <p:nvGrpSpPr>
          <p:cNvPr id="193" name="Google Shape;193;p24"/>
          <p:cNvGrpSpPr/>
          <p:nvPr/>
        </p:nvGrpSpPr>
        <p:grpSpPr>
          <a:xfrm>
            <a:off x="0" y="-9900"/>
            <a:ext cx="9153900" cy="579300"/>
            <a:chOff x="0" y="-9900"/>
            <a:chExt cx="9153900" cy="579300"/>
          </a:xfrm>
        </p:grpSpPr>
        <p:sp>
          <p:nvSpPr>
            <p:cNvPr id="194" name="Google Shape;194;p2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4"/>
            <p:cNvPicPr preferRelativeResize="0"/>
            <p:nvPr/>
          </p:nvPicPr>
          <p:blipFill>
            <a:blip r:embed="rId4">
              <a:alphaModFix/>
            </a:blip>
            <a:stretch>
              <a:fillRect/>
            </a:stretch>
          </p:blipFill>
          <p:spPr>
            <a:xfrm>
              <a:off x="8139974" y="70875"/>
              <a:ext cx="898699" cy="275250"/>
            </a:xfrm>
            <a:prstGeom prst="rect">
              <a:avLst/>
            </a:prstGeom>
            <a:noFill/>
            <a:ln>
              <a:noFill/>
            </a:ln>
          </p:spPr>
        </p:pic>
        <p:sp>
          <p:nvSpPr>
            <p:cNvPr id="196" name="Google Shape;196;p2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Installation (1/2)</a:t>
              </a:r>
              <a:endParaRPr sz="2500">
                <a:solidFill>
                  <a:srgbClr val="FFFFFF"/>
                </a:solidFill>
                <a:latin typeface="Impact"/>
                <a:ea typeface="Impact"/>
                <a:cs typeface="Impact"/>
                <a:sym typeface="Impact"/>
              </a:endParaRPr>
            </a:p>
          </p:txBody>
        </p:sp>
      </p:grpSp>
      <p:grpSp>
        <p:nvGrpSpPr>
          <p:cNvPr id="197" name="Google Shape;197;p24"/>
          <p:cNvGrpSpPr/>
          <p:nvPr/>
        </p:nvGrpSpPr>
        <p:grpSpPr>
          <a:xfrm>
            <a:off x="3998232" y="1206521"/>
            <a:ext cx="5227817" cy="3109504"/>
            <a:chOff x="770150" y="1003526"/>
            <a:chExt cx="6759525" cy="4002451"/>
          </a:xfrm>
        </p:grpSpPr>
        <p:pic>
          <p:nvPicPr>
            <p:cNvPr id="198" name="Google Shape;198;p24"/>
            <p:cNvPicPr preferRelativeResize="0"/>
            <p:nvPr/>
          </p:nvPicPr>
          <p:blipFill>
            <a:blip r:embed="rId5">
              <a:alphaModFix/>
            </a:blip>
            <a:stretch>
              <a:fillRect/>
            </a:stretch>
          </p:blipFill>
          <p:spPr>
            <a:xfrm>
              <a:off x="770150" y="1003526"/>
              <a:ext cx="6759525" cy="4002451"/>
            </a:xfrm>
            <a:prstGeom prst="rect">
              <a:avLst/>
            </a:prstGeom>
            <a:noFill/>
            <a:ln>
              <a:noFill/>
            </a:ln>
          </p:spPr>
        </p:pic>
        <p:sp>
          <p:nvSpPr>
            <p:cNvPr id="199" name="Google Shape;199;p24"/>
            <p:cNvSpPr/>
            <p:nvPr/>
          </p:nvSpPr>
          <p:spPr>
            <a:xfrm>
              <a:off x="6537100" y="4419200"/>
              <a:ext cx="825300" cy="275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0" name="Google Shape;200;p24"/>
          <p:cNvPicPr preferRelativeResize="0"/>
          <p:nvPr/>
        </p:nvPicPr>
        <p:blipFill>
          <a:blip r:embed="rId6">
            <a:alphaModFix/>
          </a:blip>
          <a:stretch>
            <a:fillRect/>
          </a:stretch>
        </p:blipFill>
        <p:spPr>
          <a:xfrm>
            <a:off x="84625" y="1017100"/>
            <a:ext cx="3913598" cy="3298924"/>
          </a:xfrm>
          <a:prstGeom prst="rect">
            <a:avLst/>
          </a:prstGeom>
          <a:noFill/>
          <a:ln>
            <a:noFill/>
          </a:ln>
        </p:spPr>
      </p:pic>
      <p:sp>
        <p:nvSpPr>
          <p:cNvPr id="201" name="Google Shape;201;p24"/>
          <p:cNvSpPr/>
          <p:nvPr/>
        </p:nvSpPr>
        <p:spPr>
          <a:xfrm>
            <a:off x="3441524" y="2990200"/>
            <a:ext cx="357300" cy="161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25"/>
          <p:cNvGrpSpPr/>
          <p:nvPr/>
        </p:nvGrpSpPr>
        <p:grpSpPr>
          <a:xfrm>
            <a:off x="0" y="-9900"/>
            <a:ext cx="9153900" cy="579300"/>
            <a:chOff x="0" y="-9900"/>
            <a:chExt cx="9153900" cy="579300"/>
          </a:xfrm>
        </p:grpSpPr>
        <p:sp>
          <p:nvSpPr>
            <p:cNvPr id="207" name="Google Shape;207;p2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09" name="Google Shape;209;p2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Installation (2/2)</a:t>
              </a:r>
              <a:endParaRPr sz="2500">
                <a:solidFill>
                  <a:srgbClr val="FFFFFF"/>
                </a:solidFill>
                <a:latin typeface="Impact"/>
                <a:ea typeface="Impact"/>
                <a:cs typeface="Impact"/>
                <a:sym typeface="Impact"/>
              </a:endParaRPr>
            </a:p>
          </p:txBody>
        </p:sp>
      </p:grpSp>
      <p:grpSp>
        <p:nvGrpSpPr>
          <p:cNvPr id="210" name="Google Shape;210;p25"/>
          <p:cNvGrpSpPr/>
          <p:nvPr/>
        </p:nvGrpSpPr>
        <p:grpSpPr>
          <a:xfrm>
            <a:off x="17" y="569369"/>
            <a:ext cx="4199362" cy="2641687"/>
            <a:chOff x="546650" y="1045900"/>
            <a:chExt cx="6340573" cy="3835202"/>
          </a:xfrm>
        </p:grpSpPr>
        <p:pic>
          <p:nvPicPr>
            <p:cNvPr id="211" name="Google Shape;211;p25"/>
            <p:cNvPicPr preferRelativeResize="0"/>
            <p:nvPr/>
          </p:nvPicPr>
          <p:blipFill>
            <a:blip r:embed="rId4">
              <a:alphaModFix/>
            </a:blip>
            <a:stretch>
              <a:fillRect/>
            </a:stretch>
          </p:blipFill>
          <p:spPr>
            <a:xfrm>
              <a:off x="546650" y="1045900"/>
              <a:ext cx="6340573" cy="3835202"/>
            </a:xfrm>
            <a:prstGeom prst="rect">
              <a:avLst/>
            </a:prstGeom>
            <a:noFill/>
            <a:ln>
              <a:noFill/>
            </a:ln>
          </p:spPr>
        </p:pic>
        <p:sp>
          <p:nvSpPr>
            <p:cNvPr id="212" name="Google Shape;212;p25"/>
            <p:cNvSpPr/>
            <p:nvPr/>
          </p:nvSpPr>
          <p:spPr>
            <a:xfrm>
              <a:off x="546650" y="4578625"/>
              <a:ext cx="2017200" cy="26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 name="Google Shape;213;p25"/>
          <p:cNvPicPr preferRelativeResize="0"/>
          <p:nvPr/>
        </p:nvPicPr>
        <p:blipFill rotWithShape="1">
          <a:blip r:embed="rId5">
            <a:alphaModFix/>
          </a:blip>
          <a:srcRect b="44055"/>
          <a:stretch/>
        </p:blipFill>
        <p:spPr>
          <a:xfrm>
            <a:off x="2885825" y="3211051"/>
            <a:ext cx="6258176" cy="1932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p26"/>
          <p:cNvGrpSpPr/>
          <p:nvPr/>
        </p:nvGrpSpPr>
        <p:grpSpPr>
          <a:xfrm>
            <a:off x="0" y="-129939"/>
            <a:ext cx="9153900" cy="5337395"/>
            <a:chOff x="0" y="-62"/>
            <a:chExt cx="9153900" cy="569462"/>
          </a:xfrm>
        </p:grpSpPr>
        <p:sp>
          <p:nvSpPr>
            <p:cNvPr id="219" name="Google Shape;219;p26"/>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SQL database concepts</a:t>
              </a:r>
              <a:endParaRPr sz="7200">
                <a:solidFill>
                  <a:srgbClr val="FFFFFF"/>
                </a:solidFill>
                <a:latin typeface="Impact"/>
                <a:ea typeface="Impact"/>
                <a:cs typeface="Impact"/>
                <a:sym typeface="Impac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pSp>
        <p:nvGrpSpPr>
          <p:cNvPr id="225" name="Google Shape;225;p27"/>
          <p:cNvGrpSpPr/>
          <p:nvPr/>
        </p:nvGrpSpPr>
        <p:grpSpPr>
          <a:xfrm>
            <a:off x="0" y="-9900"/>
            <a:ext cx="9153900" cy="579300"/>
            <a:chOff x="0" y="-9900"/>
            <a:chExt cx="9153900" cy="579300"/>
          </a:xfrm>
        </p:grpSpPr>
        <p:sp>
          <p:nvSpPr>
            <p:cNvPr id="226" name="Google Shape;226;p2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28" name="Google Shape;228;p2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Database schema</a:t>
              </a:r>
              <a:endParaRPr sz="2500">
                <a:solidFill>
                  <a:srgbClr val="FFFFFF"/>
                </a:solidFill>
                <a:latin typeface="Impact"/>
                <a:ea typeface="Impact"/>
                <a:cs typeface="Impact"/>
                <a:sym typeface="Impact"/>
              </a:endParaRPr>
            </a:p>
          </p:txBody>
        </p:sp>
      </p:grpSp>
      <p:pic>
        <p:nvPicPr>
          <p:cNvPr id="229" name="Google Shape;229;p27"/>
          <p:cNvPicPr preferRelativeResize="0"/>
          <p:nvPr/>
        </p:nvPicPr>
        <p:blipFill>
          <a:blip r:embed="rId4">
            <a:alphaModFix/>
          </a:blip>
          <a:stretch>
            <a:fillRect/>
          </a:stretch>
        </p:blipFill>
        <p:spPr>
          <a:xfrm>
            <a:off x="4717650" y="1540847"/>
            <a:ext cx="4310950" cy="3508527"/>
          </a:xfrm>
          <a:prstGeom prst="rect">
            <a:avLst/>
          </a:prstGeom>
          <a:noFill/>
          <a:ln>
            <a:noFill/>
          </a:ln>
        </p:spPr>
      </p:pic>
      <p:pic>
        <p:nvPicPr>
          <p:cNvPr id="230" name="Google Shape;230;p27"/>
          <p:cNvPicPr preferRelativeResize="0"/>
          <p:nvPr/>
        </p:nvPicPr>
        <p:blipFill>
          <a:blip r:embed="rId5">
            <a:alphaModFix/>
          </a:blip>
          <a:stretch>
            <a:fillRect/>
          </a:stretch>
        </p:blipFill>
        <p:spPr>
          <a:xfrm>
            <a:off x="1844000" y="1069175"/>
            <a:ext cx="1457400" cy="1457400"/>
          </a:xfrm>
          <a:prstGeom prst="rect">
            <a:avLst/>
          </a:prstGeom>
          <a:noFill/>
          <a:ln>
            <a:noFill/>
          </a:ln>
        </p:spPr>
      </p:pic>
      <p:sp>
        <p:nvSpPr>
          <p:cNvPr id="231" name="Google Shape;231;p27"/>
          <p:cNvSpPr/>
          <p:nvPr/>
        </p:nvSpPr>
        <p:spPr>
          <a:xfrm>
            <a:off x="1844000" y="753425"/>
            <a:ext cx="1457400" cy="235200"/>
          </a:xfrm>
          <a:prstGeom prst="rect">
            <a:avLst/>
          </a:prstGeom>
          <a:solidFill>
            <a:srgbClr val="E58E0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Verdana"/>
                <a:ea typeface="Verdana"/>
                <a:cs typeface="Verdana"/>
                <a:sym typeface="Verdana"/>
              </a:rPr>
              <a:t>Database</a:t>
            </a:r>
            <a:endParaRPr b="1">
              <a:solidFill>
                <a:srgbClr val="FFFFFF"/>
              </a:solidFill>
              <a:latin typeface="Verdana"/>
              <a:ea typeface="Verdana"/>
              <a:cs typeface="Verdana"/>
              <a:sym typeface="Verdana"/>
            </a:endParaRPr>
          </a:p>
        </p:txBody>
      </p:sp>
      <p:pic>
        <p:nvPicPr>
          <p:cNvPr id="232" name="Google Shape;232;p27"/>
          <p:cNvPicPr preferRelativeResize="0"/>
          <p:nvPr/>
        </p:nvPicPr>
        <p:blipFill>
          <a:blip r:embed="rId6">
            <a:alphaModFix/>
          </a:blip>
          <a:stretch>
            <a:fillRect/>
          </a:stretch>
        </p:blipFill>
        <p:spPr>
          <a:xfrm>
            <a:off x="143925" y="3096925"/>
            <a:ext cx="1257150" cy="1257150"/>
          </a:xfrm>
          <a:prstGeom prst="rect">
            <a:avLst/>
          </a:prstGeom>
          <a:noFill/>
          <a:ln>
            <a:noFill/>
          </a:ln>
        </p:spPr>
      </p:pic>
      <p:sp>
        <p:nvSpPr>
          <p:cNvPr id="233" name="Google Shape;233;p27"/>
          <p:cNvSpPr/>
          <p:nvPr/>
        </p:nvSpPr>
        <p:spPr>
          <a:xfrm>
            <a:off x="143925" y="2861700"/>
            <a:ext cx="1257000" cy="235200"/>
          </a:xfrm>
          <a:prstGeom prst="rect">
            <a:avLst/>
          </a:prstGeom>
          <a:solidFill>
            <a:srgbClr val="2296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Verdana"/>
                <a:ea typeface="Verdana"/>
                <a:cs typeface="Verdana"/>
                <a:sym typeface="Verdana"/>
              </a:rPr>
              <a:t>Table 1</a:t>
            </a:r>
            <a:endParaRPr b="1">
              <a:solidFill>
                <a:srgbClr val="FFFFFF"/>
              </a:solidFill>
              <a:latin typeface="Verdana"/>
              <a:ea typeface="Verdana"/>
              <a:cs typeface="Verdana"/>
              <a:sym typeface="Verdana"/>
            </a:endParaRPr>
          </a:p>
        </p:txBody>
      </p:sp>
      <p:pic>
        <p:nvPicPr>
          <p:cNvPr id="234" name="Google Shape;234;p27"/>
          <p:cNvPicPr preferRelativeResize="0"/>
          <p:nvPr/>
        </p:nvPicPr>
        <p:blipFill>
          <a:blip r:embed="rId6">
            <a:alphaModFix/>
          </a:blip>
          <a:stretch>
            <a:fillRect/>
          </a:stretch>
        </p:blipFill>
        <p:spPr>
          <a:xfrm>
            <a:off x="1717550" y="3463951"/>
            <a:ext cx="1257000" cy="1256974"/>
          </a:xfrm>
          <a:prstGeom prst="rect">
            <a:avLst/>
          </a:prstGeom>
          <a:noFill/>
          <a:ln>
            <a:noFill/>
          </a:ln>
        </p:spPr>
      </p:pic>
      <p:sp>
        <p:nvSpPr>
          <p:cNvPr id="235" name="Google Shape;235;p27"/>
          <p:cNvSpPr/>
          <p:nvPr/>
        </p:nvSpPr>
        <p:spPr>
          <a:xfrm>
            <a:off x="1717548" y="3228875"/>
            <a:ext cx="1257000" cy="235200"/>
          </a:xfrm>
          <a:prstGeom prst="rect">
            <a:avLst/>
          </a:prstGeom>
          <a:solidFill>
            <a:srgbClr val="2296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Verdana"/>
                <a:ea typeface="Verdana"/>
                <a:cs typeface="Verdana"/>
                <a:sym typeface="Verdana"/>
              </a:rPr>
              <a:t>Table 2</a:t>
            </a:r>
            <a:endParaRPr b="1">
              <a:solidFill>
                <a:srgbClr val="FFFFFF"/>
              </a:solidFill>
              <a:latin typeface="Verdana"/>
              <a:ea typeface="Verdana"/>
              <a:cs typeface="Verdana"/>
              <a:sym typeface="Verdana"/>
            </a:endParaRPr>
          </a:p>
        </p:txBody>
      </p:sp>
      <p:pic>
        <p:nvPicPr>
          <p:cNvPr id="236" name="Google Shape;236;p27"/>
          <p:cNvPicPr preferRelativeResize="0"/>
          <p:nvPr/>
        </p:nvPicPr>
        <p:blipFill>
          <a:blip r:embed="rId6">
            <a:alphaModFix/>
          </a:blip>
          <a:stretch>
            <a:fillRect/>
          </a:stretch>
        </p:blipFill>
        <p:spPr>
          <a:xfrm>
            <a:off x="3290999" y="3792400"/>
            <a:ext cx="1257000" cy="1256971"/>
          </a:xfrm>
          <a:prstGeom prst="rect">
            <a:avLst/>
          </a:prstGeom>
          <a:noFill/>
          <a:ln>
            <a:noFill/>
          </a:ln>
        </p:spPr>
      </p:pic>
      <p:sp>
        <p:nvSpPr>
          <p:cNvPr id="237" name="Google Shape;237;p27"/>
          <p:cNvSpPr/>
          <p:nvPr/>
        </p:nvSpPr>
        <p:spPr>
          <a:xfrm>
            <a:off x="3291011" y="3557075"/>
            <a:ext cx="1257000" cy="235200"/>
          </a:xfrm>
          <a:prstGeom prst="rect">
            <a:avLst/>
          </a:prstGeom>
          <a:solidFill>
            <a:srgbClr val="2296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latin typeface="Verdana"/>
                <a:ea typeface="Verdana"/>
                <a:cs typeface="Verdana"/>
                <a:sym typeface="Verdana"/>
              </a:rPr>
              <a:t>Table 3</a:t>
            </a:r>
            <a:endParaRPr b="1">
              <a:solidFill>
                <a:srgbClr val="FFFFFF"/>
              </a:solidFill>
              <a:latin typeface="Verdana"/>
              <a:ea typeface="Verdana"/>
              <a:cs typeface="Verdana"/>
              <a:sym typeface="Verdana"/>
            </a:endParaRPr>
          </a:p>
        </p:txBody>
      </p:sp>
      <p:cxnSp>
        <p:nvCxnSpPr>
          <p:cNvPr id="238" name="Google Shape;238;p27"/>
          <p:cNvCxnSpPr>
            <a:stCxn id="230" idx="2"/>
            <a:endCxn id="233" idx="0"/>
          </p:cNvCxnSpPr>
          <p:nvPr/>
        </p:nvCxnSpPr>
        <p:spPr>
          <a:xfrm flipH="1">
            <a:off x="772400" y="2526575"/>
            <a:ext cx="1800300" cy="335100"/>
          </a:xfrm>
          <a:prstGeom prst="straightConnector1">
            <a:avLst/>
          </a:prstGeom>
          <a:noFill/>
          <a:ln w="28575" cap="flat" cmpd="sng">
            <a:solidFill>
              <a:schemeClr val="dk2"/>
            </a:solidFill>
            <a:prstDash val="solid"/>
            <a:round/>
            <a:headEnd type="none" w="med" len="med"/>
            <a:tailEnd type="triangle" w="med" len="med"/>
          </a:ln>
        </p:spPr>
      </p:cxnSp>
      <p:cxnSp>
        <p:nvCxnSpPr>
          <p:cNvPr id="239" name="Google Shape;239;p27"/>
          <p:cNvCxnSpPr>
            <a:stCxn id="230" idx="2"/>
            <a:endCxn id="235" idx="0"/>
          </p:cNvCxnSpPr>
          <p:nvPr/>
        </p:nvCxnSpPr>
        <p:spPr>
          <a:xfrm flipH="1">
            <a:off x="2345900" y="2526575"/>
            <a:ext cx="226800" cy="7023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7"/>
          <p:cNvCxnSpPr>
            <a:stCxn id="230" idx="2"/>
            <a:endCxn id="237" idx="0"/>
          </p:cNvCxnSpPr>
          <p:nvPr/>
        </p:nvCxnSpPr>
        <p:spPr>
          <a:xfrm>
            <a:off x="2572700" y="2526575"/>
            <a:ext cx="1346700" cy="10305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7"/>
          <p:cNvSpPr txBox="1"/>
          <p:nvPr/>
        </p:nvSpPr>
        <p:spPr>
          <a:xfrm>
            <a:off x="4955450" y="569400"/>
            <a:ext cx="4198500" cy="11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latin typeface="Verdana"/>
                <a:ea typeface="Verdana"/>
                <a:cs typeface="Verdana"/>
                <a:sym typeface="Verdana"/>
              </a:rPr>
              <a:t>Database schema = </a:t>
            </a:r>
            <a:r>
              <a:rPr lang="en-GB">
                <a:latin typeface="Verdana"/>
                <a:ea typeface="Verdana"/>
                <a:cs typeface="Verdana"/>
                <a:sym typeface="Verdana"/>
              </a:rPr>
              <a:t>its structure described in formal language supported by the DBMS</a:t>
            </a:r>
            <a:endParaRPr>
              <a:latin typeface="Verdana"/>
              <a:ea typeface="Verdana"/>
              <a:cs typeface="Verdana"/>
              <a:sym typeface="Verdana"/>
            </a:endParaRPr>
          </a:p>
        </p:txBody>
      </p:sp>
      <p:cxnSp>
        <p:nvCxnSpPr>
          <p:cNvPr id="242" name="Google Shape;242;p27"/>
          <p:cNvCxnSpPr>
            <a:stCxn id="232" idx="3"/>
            <a:endCxn id="234" idx="1"/>
          </p:cNvCxnSpPr>
          <p:nvPr/>
        </p:nvCxnSpPr>
        <p:spPr>
          <a:xfrm>
            <a:off x="1401075" y="3725500"/>
            <a:ext cx="316500" cy="366900"/>
          </a:xfrm>
          <a:prstGeom prst="straightConnector1">
            <a:avLst/>
          </a:prstGeom>
          <a:noFill/>
          <a:ln w="9525" cap="flat" cmpd="sng">
            <a:solidFill>
              <a:schemeClr val="dk2"/>
            </a:solidFill>
            <a:prstDash val="solid"/>
            <a:round/>
            <a:headEnd type="stealth" w="med" len="med"/>
            <a:tailEnd type="stealth" w="med" len="med"/>
          </a:ln>
        </p:spPr>
      </p:cxnSp>
      <p:cxnSp>
        <p:nvCxnSpPr>
          <p:cNvPr id="243" name="Google Shape;243;p27"/>
          <p:cNvCxnSpPr>
            <a:stCxn id="234" idx="3"/>
            <a:endCxn id="236" idx="1"/>
          </p:cNvCxnSpPr>
          <p:nvPr/>
        </p:nvCxnSpPr>
        <p:spPr>
          <a:xfrm>
            <a:off x="2974550" y="4092438"/>
            <a:ext cx="316500" cy="328500"/>
          </a:xfrm>
          <a:prstGeom prst="straightConnector1">
            <a:avLst/>
          </a:prstGeom>
          <a:noFill/>
          <a:ln w="9525" cap="flat" cmpd="sng">
            <a:solidFill>
              <a:schemeClr val="dk2"/>
            </a:solidFill>
            <a:prstDash val="solid"/>
            <a:round/>
            <a:headEnd type="stealth" w="med" len="med"/>
            <a:tailEnd type="stealth"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p:nvPr/>
        </p:nvSpPr>
        <p:spPr>
          <a:xfrm>
            <a:off x="0" y="569400"/>
            <a:ext cx="57762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Query</a:t>
            </a:r>
            <a:r>
              <a:rPr lang="en-GB" sz="1600">
                <a:latin typeface="Verdana"/>
                <a:ea typeface="Verdana"/>
                <a:cs typeface="Verdana"/>
                <a:sym typeface="Verdana"/>
              </a:rPr>
              <a:t> = A set of instructions given to the RDBMS (written in SQL) that tell the RDBMS what information you want it to retrieve for you:</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There can be hundreds or thousands of GB in a DB</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Often hidden in a complex schema</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Goal = only get the data you need</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As the database’s structure become more and more complex, it becomes more difficult to get the specific pieces of information we want.</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u="sng">
                <a:latin typeface="Verdana"/>
                <a:ea typeface="Verdana"/>
                <a:cs typeface="Verdana"/>
                <a:sym typeface="Verdana"/>
              </a:rPr>
              <a:t>Example</a:t>
            </a:r>
            <a:r>
              <a:rPr lang="en-GB" sz="1600">
                <a:latin typeface="Verdana"/>
                <a:ea typeface="Verdana"/>
                <a:cs typeface="Verdana"/>
                <a:sym typeface="Verdana"/>
              </a:rPr>
              <a:t>: a google search is a query</a:t>
            </a:r>
            <a:endParaRPr sz="1600">
              <a:latin typeface="Verdana"/>
              <a:ea typeface="Verdana"/>
              <a:cs typeface="Verdana"/>
              <a:sym typeface="Verdana"/>
            </a:endParaRPr>
          </a:p>
        </p:txBody>
      </p:sp>
      <p:grpSp>
        <p:nvGrpSpPr>
          <p:cNvPr id="249" name="Google Shape;249;p28"/>
          <p:cNvGrpSpPr/>
          <p:nvPr/>
        </p:nvGrpSpPr>
        <p:grpSpPr>
          <a:xfrm>
            <a:off x="0" y="-9900"/>
            <a:ext cx="9153900" cy="579300"/>
            <a:chOff x="0" y="-9900"/>
            <a:chExt cx="9153900" cy="579300"/>
          </a:xfrm>
        </p:grpSpPr>
        <p:sp>
          <p:nvSpPr>
            <p:cNvPr id="250" name="Google Shape;250;p2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2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52" name="Google Shape;252;p2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Database queries</a:t>
              </a:r>
              <a:endParaRPr sz="2500">
                <a:solidFill>
                  <a:srgbClr val="FFFFFF"/>
                </a:solidFill>
                <a:latin typeface="Impact"/>
                <a:ea typeface="Impact"/>
                <a:cs typeface="Impact"/>
                <a:sym typeface="Impact"/>
              </a:endParaRPr>
            </a:p>
          </p:txBody>
        </p:sp>
      </p:grpSp>
      <p:pic>
        <p:nvPicPr>
          <p:cNvPr id="253" name="Google Shape;253;p28"/>
          <p:cNvPicPr preferRelativeResize="0"/>
          <p:nvPr/>
        </p:nvPicPr>
        <p:blipFill>
          <a:blip r:embed="rId4">
            <a:alphaModFix/>
          </a:blip>
          <a:stretch>
            <a:fillRect/>
          </a:stretch>
        </p:blipFill>
        <p:spPr>
          <a:xfrm>
            <a:off x="6098550" y="1604475"/>
            <a:ext cx="2103750" cy="210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p:nvPr/>
        </p:nvSpPr>
        <p:spPr>
          <a:xfrm>
            <a:off x="0" y="569400"/>
            <a:ext cx="9144000" cy="2053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Verdana"/>
              <a:buChar char="●"/>
            </a:pPr>
            <a:r>
              <a:rPr lang="en-GB" b="1">
                <a:latin typeface="Verdana"/>
                <a:ea typeface="Verdana"/>
                <a:cs typeface="Verdana"/>
                <a:sym typeface="Verdana"/>
              </a:rPr>
              <a:t>Tables</a:t>
            </a:r>
            <a:r>
              <a:rPr lang="en-GB">
                <a:latin typeface="Verdana"/>
                <a:ea typeface="Verdana"/>
                <a:cs typeface="Verdana"/>
                <a:sym typeface="Verdana"/>
              </a:rPr>
              <a:t>:</a:t>
            </a:r>
            <a:endParaRPr>
              <a:latin typeface="Verdana"/>
              <a:ea typeface="Verdana"/>
              <a:cs typeface="Verdana"/>
              <a:sym typeface="Verdana"/>
            </a:endParaRPr>
          </a:p>
          <a:p>
            <a:pPr marL="914400" lvl="1"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Columns = attributes</a:t>
            </a:r>
            <a:endParaRPr>
              <a:latin typeface="Verdana"/>
              <a:ea typeface="Verdana"/>
              <a:cs typeface="Verdana"/>
              <a:sym typeface="Verdana"/>
            </a:endParaRPr>
          </a:p>
          <a:p>
            <a:pPr marL="914400" lvl="1"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Rows = entries</a:t>
            </a:r>
            <a:endParaRPr>
              <a:latin typeface="Verdana"/>
              <a:ea typeface="Verdana"/>
              <a:cs typeface="Verdana"/>
              <a:sym typeface="Verdana"/>
            </a:endParaRPr>
          </a:p>
          <a:p>
            <a:pPr marL="457200" lvl="0" indent="-317500" algn="l" rtl="0">
              <a:lnSpc>
                <a:spcPct val="115000"/>
              </a:lnSpc>
              <a:spcBef>
                <a:spcPts val="0"/>
              </a:spcBef>
              <a:spcAft>
                <a:spcPts val="0"/>
              </a:spcAft>
              <a:buSzPts val="1400"/>
              <a:buFont typeface="Verdana"/>
              <a:buChar char="●"/>
            </a:pPr>
            <a:r>
              <a:rPr lang="en-GB" b="1">
                <a:latin typeface="Verdana"/>
                <a:ea typeface="Verdana"/>
                <a:cs typeface="Verdana"/>
                <a:sym typeface="Verdana"/>
              </a:rPr>
              <a:t>Keys</a:t>
            </a:r>
            <a:endParaRPr b="1">
              <a:latin typeface="Verdana"/>
              <a:ea typeface="Verdana"/>
              <a:cs typeface="Verdana"/>
              <a:sym typeface="Verdana"/>
            </a:endParaRPr>
          </a:p>
          <a:p>
            <a:pPr marL="914400" lvl="1"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We always have a </a:t>
            </a:r>
            <a:r>
              <a:rPr lang="en-GB" b="1">
                <a:solidFill>
                  <a:srgbClr val="00618A"/>
                </a:solidFill>
                <a:latin typeface="Verdana"/>
                <a:ea typeface="Verdana"/>
                <a:cs typeface="Verdana"/>
                <a:sym typeface="Verdana"/>
              </a:rPr>
              <a:t>Primary Key (PK)</a:t>
            </a:r>
            <a:r>
              <a:rPr lang="en-GB">
                <a:latin typeface="Verdana"/>
                <a:ea typeface="Verdana"/>
                <a:cs typeface="Verdana"/>
                <a:sym typeface="Verdana"/>
              </a:rPr>
              <a:t> in a table. It will be </a:t>
            </a:r>
            <a:r>
              <a:rPr lang="en-GB" b="1">
                <a:latin typeface="Verdana"/>
                <a:ea typeface="Verdana"/>
                <a:cs typeface="Verdana"/>
                <a:sym typeface="Verdana"/>
              </a:rPr>
              <a:t>unique</a:t>
            </a:r>
            <a:r>
              <a:rPr lang="en-GB">
                <a:latin typeface="Verdana"/>
                <a:ea typeface="Verdana"/>
                <a:cs typeface="Verdana"/>
                <a:sym typeface="Verdana"/>
              </a:rPr>
              <a:t> for each row and </a:t>
            </a:r>
            <a:r>
              <a:rPr lang="en-GB" b="1">
                <a:latin typeface="Verdana"/>
                <a:ea typeface="Verdana"/>
                <a:cs typeface="Verdana"/>
                <a:sym typeface="Verdana"/>
              </a:rPr>
              <a:t>uniquely identifies a given row</a:t>
            </a:r>
            <a:r>
              <a:rPr lang="en-GB">
                <a:latin typeface="Verdana"/>
                <a:ea typeface="Verdana"/>
                <a:cs typeface="Verdana"/>
                <a:sym typeface="Verdana"/>
              </a:rPr>
              <a:t>.</a:t>
            </a:r>
            <a:endParaRPr>
              <a:latin typeface="Verdana"/>
              <a:ea typeface="Verdana"/>
              <a:cs typeface="Verdana"/>
              <a:sym typeface="Verdana"/>
            </a:endParaRPr>
          </a:p>
          <a:p>
            <a:pPr marL="914400" lvl="1"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We may have a </a:t>
            </a:r>
            <a:r>
              <a:rPr lang="en-GB" b="1">
                <a:solidFill>
                  <a:srgbClr val="38761D"/>
                </a:solidFill>
                <a:latin typeface="Verdana"/>
                <a:ea typeface="Verdana"/>
                <a:cs typeface="Verdana"/>
                <a:sym typeface="Verdana"/>
              </a:rPr>
              <a:t>Foreign Key (FK)</a:t>
            </a:r>
            <a:r>
              <a:rPr lang="en-GB" b="1">
                <a:latin typeface="Verdana"/>
                <a:ea typeface="Verdana"/>
                <a:cs typeface="Verdana"/>
                <a:sym typeface="Verdana"/>
              </a:rPr>
              <a:t> </a:t>
            </a:r>
            <a:r>
              <a:rPr lang="en-GB">
                <a:latin typeface="Verdana"/>
                <a:ea typeface="Verdana"/>
                <a:cs typeface="Verdana"/>
                <a:sym typeface="Verdana"/>
              </a:rPr>
              <a:t>in the table. It will link this table to another table. It is the PK of another table. </a:t>
            </a:r>
            <a:r>
              <a:rPr lang="en-GB" b="1">
                <a:latin typeface="Verdana"/>
                <a:ea typeface="Verdana"/>
                <a:cs typeface="Verdana"/>
                <a:sym typeface="Verdana"/>
              </a:rPr>
              <a:t>A FK allows us to define relationships between tables</a:t>
            </a:r>
            <a:r>
              <a:rPr lang="en-GB">
                <a:latin typeface="Verdana"/>
                <a:ea typeface="Verdana"/>
                <a:cs typeface="Verdana"/>
                <a:sym typeface="Verdana"/>
              </a:rPr>
              <a:t>.</a:t>
            </a:r>
            <a:endParaRPr>
              <a:latin typeface="Verdana"/>
              <a:ea typeface="Verdana"/>
              <a:cs typeface="Verdana"/>
              <a:sym typeface="Verdana"/>
            </a:endParaRPr>
          </a:p>
        </p:txBody>
      </p:sp>
      <p:grpSp>
        <p:nvGrpSpPr>
          <p:cNvPr id="259" name="Google Shape;259;p29"/>
          <p:cNvGrpSpPr/>
          <p:nvPr/>
        </p:nvGrpSpPr>
        <p:grpSpPr>
          <a:xfrm>
            <a:off x="0" y="-9900"/>
            <a:ext cx="9153900" cy="579300"/>
            <a:chOff x="0" y="-9900"/>
            <a:chExt cx="9153900" cy="579300"/>
          </a:xfrm>
        </p:grpSpPr>
        <p:sp>
          <p:nvSpPr>
            <p:cNvPr id="260" name="Google Shape;260;p2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62" name="Google Shape;262;p2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Tables &amp; Keys</a:t>
              </a:r>
              <a:endParaRPr sz="2500">
                <a:solidFill>
                  <a:srgbClr val="FFFFFF"/>
                </a:solidFill>
                <a:latin typeface="Impact"/>
                <a:ea typeface="Impact"/>
                <a:cs typeface="Impact"/>
                <a:sym typeface="Impact"/>
              </a:endParaRPr>
            </a:p>
          </p:txBody>
        </p:sp>
      </p:grpSp>
      <p:graphicFrame>
        <p:nvGraphicFramePr>
          <p:cNvPr id="263" name="Google Shape;263;p29"/>
          <p:cNvGraphicFramePr/>
          <p:nvPr/>
        </p:nvGraphicFramePr>
        <p:xfrm>
          <a:off x="57250" y="2984350"/>
          <a:ext cx="4565200" cy="2053750"/>
        </p:xfrm>
        <a:graphic>
          <a:graphicData uri="http://schemas.openxmlformats.org/drawingml/2006/table">
            <a:tbl>
              <a:tblPr>
                <a:noFill/>
                <a:tableStyleId>{52B1C751-2BD4-4C6A-A824-F96C14B89BF2}</a:tableStyleId>
              </a:tblPr>
              <a:tblGrid>
                <a:gridCol w="790550">
                  <a:extLst>
                    <a:ext uri="{9D8B030D-6E8A-4147-A177-3AD203B41FA5}">
                      <a16:colId xmlns:a16="http://schemas.microsoft.com/office/drawing/2014/main" val="20000"/>
                    </a:ext>
                  </a:extLst>
                </a:gridCol>
                <a:gridCol w="998325">
                  <a:extLst>
                    <a:ext uri="{9D8B030D-6E8A-4147-A177-3AD203B41FA5}">
                      <a16:colId xmlns:a16="http://schemas.microsoft.com/office/drawing/2014/main" val="20001"/>
                    </a:ext>
                  </a:extLst>
                </a:gridCol>
                <a:gridCol w="910875">
                  <a:extLst>
                    <a:ext uri="{9D8B030D-6E8A-4147-A177-3AD203B41FA5}">
                      <a16:colId xmlns:a16="http://schemas.microsoft.com/office/drawing/2014/main" val="20002"/>
                    </a:ext>
                  </a:extLst>
                </a:gridCol>
                <a:gridCol w="604600">
                  <a:extLst>
                    <a:ext uri="{9D8B030D-6E8A-4147-A177-3AD203B41FA5}">
                      <a16:colId xmlns:a16="http://schemas.microsoft.com/office/drawing/2014/main" val="20003"/>
                    </a:ext>
                  </a:extLst>
                </a:gridCol>
                <a:gridCol w="1260850">
                  <a:extLst>
                    <a:ext uri="{9D8B030D-6E8A-4147-A177-3AD203B41FA5}">
                      <a16:colId xmlns:a16="http://schemas.microsoft.com/office/drawing/2014/main" val="20004"/>
                    </a:ext>
                  </a:extLst>
                </a:gridCol>
              </a:tblGrid>
              <a:tr h="325150">
                <a:tc>
                  <a:txBody>
                    <a:bodyPr/>
                    <a:lstStyle/>
                    <a:p>
                      <a:pPr marL="0" lvl="0" indent="0" algn="ctr" rtl="0">
                        <a:lnSpc>
                          <a:spcPct val="115000"/>
                        </a:lnSpc>
                        <a:spcBef>
                          <a:spcPts val="0"/>
                        </a:spcBef>
                        <a:spcAft>
                          <a:spcPts val="0"/>
                        </a:spcAft>
                        <a:buNone/>
                      </a:pPr>
                      <a:r>
                        <a:rPr lang="en-GB" sz="1000" b="1" u="sng">
                          <a:solidFill>
                            <a:srgbClr val="FFFFFF"/>
                          </a:solidFill>
                        </a:rPr>
                        <a:t>ID</a:t>
                      </a:r>
                      <a:r>
                        <a:rPr lang="en-GB" sz="1000" u="sng">
                          <a:solidFill>
                            <a:srgbClr val="FFFFFF"/>
                          </a:solidFill>
                        </a:rPr>
                        <a:t> (</a:t>
                      </a:r>
                      <a:r>
                        <a:rPr lang="en-GB" sz="1000" b="1" u="sng">
                          <a:solidFill>
                            <a:srgbClr val="FFFFFF"/>
                          </a:solidFill>
                        </a:rPr>
                        <a:t>PK)</a:t>
                      </a:r>
                      <a:endParaRPr sz="1000" b="1" u="sng">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618A"/>
                    </a:solidFill>
                  </a:tcPr>
                </a:tc>
                <a:tc>
                  <a:txBody>
                    <a:bodyPr/>
                    <a:lstStyle/>
                    <a:p>
                      <a:pPr marL="0" lvl="0" indent="0" algn="ctr" rtl="0">
                        <a:lnSpc>
                          <a:spcPct val="115000"/>
                        </a:lnSpc>
                        <a:spcBef>
                          <a:spcPts val="0"/>
                        </a:spcBef>
                        <a:spcAft>
                          <a:spcPts val="0"/>
                        </a:spcAft>
                        <a:buNone/>
                      </a:pPr>
                      <a:r>
                        <a:rPr lang="en-GB" sz="1000" b="1">
                          <a:solidFill>
                            <a:srgbClr val="FFFFFF"/>
                          </a:solidFill>
                        </a:rPr>
                        <a:t>First Name</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solidFill>
                            <a:srgbClr val="FFFFFF"/>
                          </a:solidFill>
                        </a:rPr>
                        <a:t>Last Name</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solidFill>
                            <a:srgbClr val="FFFFFF"/>
                          </a:solidFill>
                        </a:rPr>
                        <a:t>Age</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solidFill>
                            <a:srgbClr val="FFFFFF"/>
                          </a:solidFill>
                        </a:rPr>
                        <a:t>Nationality (FK)</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8761D"/>
                    </a:solidFill>
                  </a:tcPr>
                </a:tc>
                <a:extLst>
                  <a:ext uri="{0D108BD9-81ED-4DB2-BD59-A6C34878D82A}">
                    <a16:rowId xmlns:a16="http://schemas.microsoft.com/office/drawing/2014/main" val="10000"/>
                  </a:ext>
                </a:extLst>
              </a:tr>
              <a:tr h="432150">
                <a:tc>
                  <a:txBody>
                    <a:bodyPr/>
                    <a:lstStyle/>
                    <a:p>
                      <a:pPr marL="0" lvl="0" indent="0" algn="ctr" rtl="0">
                        <a:lnSpc>
                          <a:spcPct val="115000"/>
                        </a:lnSpc>
                        <a:spcBef>
                          <a:spcPts val="0"/>
                        </a:spcBef>
                        <a:spcAft>
                          <a:spcPts val="0"/>
                        </a:spcAft>
                        <a:buNone/>
                      </a:pPr>
                      <a:r>
                        <a:rPr lang="en-GB" sz="1000"/>
                        <a:t>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Dubois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French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2150">
                <a:tc>
                  <a:txBody>
                    <a:bodyPr/>
                    <a:lstStyle/>
                    <a:p>
                      <a:pPr marL="0" lvl="0" indent="0" algn="ctr" rtl="0">
                        <a:lnSpc>
                          <a:spcPct val="115000"/>
                        </a:lnSpc>
                        <a:spcBef>
                          <a:spcPts val="0"/>
                        </a:spcBef>
                        <a:spcAft>
                          <a:spcPts val="0"/>
                        </a:spcAft>
                        <a:buNone/>
                      </a:pPr>
                      <a:r>
                        <a:rPr lang="en-GB" sz="1000"/>
                        <a:t>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Jane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Poppins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American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2150">
                <a:tc>
                  <a:txBody>
                    <a:bodyPr/>
                    <a:lstStyle/>
                    <a:p>
                      <a:pPr marL="0" lvl="0" indent="0" algn="ctr" rtl="0">
                        <a:lnSpc>
                          <a:spcPct val="115000"/>
                        </a:lnSpc>
                        <a:spcBef>
                          <a:spcPts val="0"/>
                        </a:spcBef>
                        <a:spcAft>
                          <a:spcPts val="0"/>
                        </a:spcAft>
                        <a:buNone/>
                      </a:pPr>
                      <a:r>
                        <a:rPr lang="en-GB" sz="1000"/>
                        <a:t>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Claire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Kennies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Brittish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32150">
                <a:tc>
                  <a:txBody>
                    <a:bodyPr/>
                    <a:lstStyle/>
                    <a:p>
                      <a:pPr marL="0" lvl="0" indent="0" algn="ctr" rtl="0">
                        <a:lnSpc>
                          <a:spcPct val="115000"/>
                        </a:lnSpc>
                        <a:spcBef>
                          <a:spcPts val="0"/>
                        </a:spcBef>
                        <a:spcAft>
                          <a:spcPts val="0"/>
                        </a:spcAft>
                        <a:buNone/>
                      </a:pPr>
                      <a:r>
                        <a:rPr lang="en-GB" sz="1000"/>
                        <a:t>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Lea</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Sharock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Israeli</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64" name="Google Shape;264;p29"/>
          <p:cNvGraphicFramePr/>
          <p:nvPr/>
        </p:nvGraphicFramePr>
        <p:xfrm>
          <a:off x="4924600" y="3136563"/>
          <a:ext cx="4095700" cy="1804250"/>
        </p:xfrm>
        <a:graphic>
          <a:graphicData uri="http://schemas.openxmlformats.org/drawingml/2006/table">
            <a:tbl>
              <a:tblPr>
                <a:noFill/>
                <a:tableStyleId>{52B1C751-2BD4-4C6A-A824-F96C14B89BF2}</a:tableStyleId>
              </a:tblPr>
              <a:tblGrid>
                <a:gridCol w="1197575">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1580800">
                  <a:extLst>
                    <a:ext uri="{9D8B030D-6E8A-4147-A177-3AD203B41FA5}">
                      <a16:colId xmlns:a16="http://schemas.microsoft.com/office/drawing/2014/main" val="20002"/>
                    </a:ext>
                  </a:extLst>
                </a:gridCol>
              </a:tblGrid>
              <a:tr h="360850">
                <a:tc>
                  <a:txBody>
                    <a:bodyPr/>
                    <a:lstStyle/>
                    <a:p>
                      <a:pPr marL="0" lvl="0" indent="0" algn="ctr" rtl="0">
                        <a:lnSpc>
                          <a:spcPct val="115000"/>
                        </a:lnSpc>
                        <a:spcBef>
                          <a:spcPts val="0"/>
                        </a:spcBef>
                        <a:spcAft>
                          <a:spcPts val="0"/>
                        </a:spcAft>
                        <a:buNone/>
                      </a:pPr>
                      <a:r>
                        <a:rPr lang="en-GB" sz="1000" b="1" u="sng">
                          <a:solidFill>
                            <a:srgbClr val="FFFFFF"/>
                          </a:solidFill>
                        </a:rPr>
                        <a:t>Nationality (PK)</a:t>
                      </a:r>
                      <a:endParaRPr sz="1000" b="1" u="sng">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618A"/>
                    </a:solidFill>
                  </a:tcPr>
                </a:tc>
                <a:tc>
                  <a:txBody>
                    <a:bodyPr/>
                    <a:lstStyle/>
                    <a:p>
                      <a:pPr marL="0" lvl="0" indent="0" algn="ctr" rtl="0">
                        <a:lnSpc>
                          <a:spcPct val="115000"/>
                        </a:lnSpc>
                        <a:spcBef>
                          <a:spcPts val="0"/>
                        </a:spcBef>
                        <a:spcAft>
                          <a:spcPts val="0"/>
                        </a:spcAft>
                        <a:buNone/>
                      </a:pPr>
                      <a:r>
                        <a:rPr lang="en-GB" sz="1000" b="1">
                          <a:solidFill>
                            <a:srgbClr val="FFFFFF"/>
                          </a:solidFill>
                        </a:rPr>
                        <a:t>Country name</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solidFill>
                            <a:srgbClr val="FFFFFF"/>
                          </a:solidFill>
                        </a:rPr>
                        <a:t>Monument</a:t>
                      </a:r>
                      <a:endParaRPr sz="1000" b="1">
                        <a:solidFill>
                          <a:srgbClr val="FFFFFF"/>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extLst>
                  <a:ext uri="{0D108BD9-81ED-4DB2-BD59-A6C34878D82A}">
                    <a16:rowId xmlns:a16="http://schemas.microsoft.com/office/drawing/2014/main" val="10000"/>
                  </a:ext>
                </a:extLst>
              </a:tr>
              <a:tr h="360850">
                <a:tc>
                  <a:txBody>
                    <a:bodyPr/>
                    <a:lstStyle/>
                    <a:p>
                      <a:pPr marL="0" lvl="0" indent="0" algn="ctr" rtl="0">
                        <a:lnSpc>
                          <a:spcPct val="115000"/>
                        </a:lnSpc>
                        <a:spcBef>
                          <a:spcPts val="0"/>
                        </a:spcBef>
                        <a:spcAft>
                          <a:spcPts val="0"/>
                        </a:spcAft>
                        <a:buNone/>
                      </a:pPr>
                      <a:r>
                        <a:rPr lang="en-GB" sz="1000"/>
                        <a:t>French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France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Eiffel tower</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0850">
                <a:tc>
                  <a:txBody>
                    <a:bodyPr/>
                    <a:lstStyle/>
                    <a:p>
                      <a:pPr marL="0" lvl="0" indent="0" algn="ctr" rtl="0">
                        <a:lnSpc>
                          <a:spcPct val="115000"/>
                        </a:lnSpc>
                        <a:spcBef>
                          <a:spcPts val="0"/>
                        </a:spcBef>
                        <a:spcAft>
                          <a:spcPts val="0"/>
                        </a:spcAft>
                        <a:buNone/>
                      </a:pPr>
                      <a:r>
                        <a:rPr lang="en-GB" sz="1000"/>
                        <a:t>American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US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Statue of Liberty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0850">
                <a:tc>
                  <a:txBody>
                    <a:bodyPr/>
                    <a:lstStyle/>
                    <a:p>
                      <a:pPr marL="0" lvl="0" indent="0" algn="ctr" rtl="0">
                        <a:lnSpc>
                          <a:spcPct val="115000"/>
                        </a:lnSpc>
                        <a:spcBef>
                          <a:spcPts val="0"/>
                        </a:spcBef>
                        <a:spcAft>
                          <a:spcPts val="0"/>
                        </a:spcAft>
                        <a:buNone/>
                      </a:pPr>
                      <a:r>
                        <a:rPr lang="en-GB" sz="1000"/>
                        <a:t>Brittish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UK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London bridge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0850">
                <a:tc>
                  <a:txBody>
                    <a:bodyPr/>
                    <a:lstStyle/>
                    <a:p>
                      <a:pPr marL="0" lvl="0" indent="0" algn="ctr" rtl="0">
                        <a:lnSpc>
                          <a:spcPct val="115000"/>
                        </a:lnSpc>
                        <a:spcBef>
                          <a:spcPts val="0"/>
                        </a:spcBef>
                        <a:spcAft>
                          <a:spcPts val="0"/>
                        </a:spcAft>
                        <a:buNone/>
                      </a:pPr>
                      <a:r>
                        <a:rPr lang="en-GB" sz="1000"/>
                        <a:t>Israeli</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Israel</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Dizengoff square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65" name="Google Shape;265;p29"/>
          <p:cNvSpPr/>
          <p:nvPr/>
        </p:nvSpPr>
        <p:spPr>
          <a:xfrm>
            <a:off x="57250" y="2675375"/>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Students</a:t>
            </a:r>
            <a:endParaRPr sz="1600" b="1">
              <a:solidFill>
                <a:srgbClr val="FFFFFF"/>
              </a:solidFill>
            </a:endParaRPr>
          </a:p>
        </p:txBody>
      </p:sp>
      <p:sp>
        <p:nvSpPr>
          <p:cNvPr id="266" name="Google Shape;266;p29"/>
          <p:cNvSpPr/>
          <p:nvPr/>
        </p:nvSpPr>
        <p:spPr>
          <a:xfrm>
            <a:off x="4924600" y="2807913"/>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Countries</a:t>
            </a:r>
            <a:endParaRPr sz="1600" b="1">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p:nvPr/>
        </p:nvSpPr>
        <p:spPr>
          <a:xfrm>
            <a:off x="0" y="569400"/>
            <a:ext cx="9144000" cy="24303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The computer does not know what ‘mysql’ stands for in the prompt. We need to create a shortcut:</a:t>
            </a:r>
            <a:endParaRPr sz="1200">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MacOS</a:t>
            </a:r>
            <a:endParaRPr sz="1200">
              <a:latin typeface="Verdana"/>
              <a:ea typeface="Verdana"/>
              <a:cs typeface="Verdana"/>
              <a:sym typeface="Verdana"/>
            </a:endParaRPr>
          </a:p>
          <a:p>
            <a:pPr marL="1371600" lvl="2"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echo ‘export PATH=/usr/local/mysql/bin:$PATH’ &gt;&gt; ~/.bash_profile</a:t>
            </a:r>
            <a:endParaRPr sz="1200" i="1">
              <a:latin typeface="Verdana"/>
              <a:ea typeface="Verdana"/>
              <a:cs typeface="Verdana"/>
              <a:sym typeface="Verdana"/>
            </a:endParaRPr>
          </a:p>
          <a:p>
            <a:pPr marL="1371600" lvl="2"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 ~/.bash_profile</a:t>
            </a:r>
            <a:endParaRPr sz="1200" i="1">
              <a:latin typeface="Verdana"/>
              <a:ea typeface="Verdana"/>
              <a:cs typeface="Verdana"/>
              <a:sym typeface="Verdana"/>
            </a:endParaRPr>
          </a:p>
          <a:p>
            <a:pPr marL="1371600" lvl="2"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mysql -u root -p</a:t>
            </a:r>
            <a:endParaRPr sz="1200" i="1">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Windows: open MySQL Command Line Client, enter your password</a:t>
            </a:r>
            <a:endParaRPr sz="1200">
              <a:latin typeface="Verdana"/>
              <a:ea typeface="Verdana"/>
              <a:cs typeface="Verdana"/>
              <a:sym typeface="Verdana"/>
            </a:endParaRPr>
          </a:p>
          <a:p>
            <a:pPr marL="457200" lvl="0"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Check your MySQL version (inside MySQL):</a:t>
            </a:r>
            <a:endParaRPr sz="1200">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SHOW VARIABLES LIKE ‘%version%’</a:t>
            </a:r>
            <a:endParaRPr sz="1200" i="1">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SELECT VERSION();</a:t>
            </a:r>
            <a:endParaRPr sz="1200" i="1">
              <a:latin typeface="Verdana"/>
              <a:ea typeface="Verdana"/>
              <a:cs typeface="Verdana"/>
              <a:sym typeface="Verdana"/>
            </a:endParaRPr>
          </a:p>
          <a:p>
            <a:pPr marL="914400" lvl="1" indent="-304800" algn="l" rtl="0">
              <a:lnSpc>
                <a:spcPct val="115000"/>
              </a:lnSpc>
              <a:spcBef>
                <a:spcPts val="0"/>
              </a:spcBef>
              <a:spcAft>
                <a:spcPts val="0"/>
              </a:spcAft>
              <a:buSzPts val="1200"/>
              <a:buFont typeface="Verdana"/>
              <a:buChar char="○"/>
            </a:pPr>
            <a:r>
              <a:rPr lang="en-GB" sz="1200" i="1">
                <a:latin typeface="Verdana"/>
                <a:ea typeface="Verdana"/>
                <a:cs typeface="Verdana"/>
                <a:sym typeface="Verdana"/>
              </a:rPr>
              <a:t>STATUS;</a:t>
            </a:r>
            <a:endParaRPr sz="1200" i="1">
              <a:latin typeface="Verdana"/>
              <a:ea typeface="Verdana"/>
              <a:cs typeface="Verdana"/>
              <a:sym typeface="Verdana"/>
            </a:endParaRPr>
          </a:p>
          <a:p>
            <a:pPr marL="457200" lvl="0" indent="-304800" algn="l" rtl="0">
              <a:lnSpc>
                <a:spcPct val="115000"/>
              </a:lnSpc>
              <a:spcBef>
                <a:spcPts val="0"/>
              </a:spcBef>
              <a:spcAft>
                <a:spcPts val="0"/>
              </a:spcAft>
              <a:buSzPts val="1200"/>
              <a:buFont typeface="Verdana"/>
              <a:buChar char="●"/>
            </a:pPr>
            <a:r>
              <a:rPr lang="en-GB" sz="1200">
                <a:latin typeface="Verdana"/>
                <a:ea typeface="Verdana"/>
                <a:cs typeface="Verdana"/>
                <a:sym typeface="Verdana"/>
              </a:rPr>
              <a:t>Create a database: </a:t>
            </a:r>
            <a:r>
              <a:rPr lang="en-GB" sz="1200" i="1">
                <a:latin typeface="Verdana"/>
                <a:ea typeface="Verdana"/>
                <a:cs typeface="Verdana"/>
                <a:sym typeface="Verdana"/>
              </a:rPr>
              <a:t>CREATE DATABASE database_name</a:t>
            </a:r>
            <a:endParaRPr sz="1200" i="1">
              <a:latin typeface="Verdana"/>
              <a:ea typeface="Verdana"/>
              <a:cs typeface="Verdana"/>
              <a:sym typeface="Verdana"/>
            </a:endParaRPr>
          </a:p>
        </p:txBody>
      </p:sp>
      <p:grpSp>
        <p:nvGrpSpPr>
          <p:cNvPr id="272" name="Google Shape;272;p30"/>
          <p:cNvGrpSpPr/>
          <p:nvPr/>
        </p:nvGrpSpPr>
        <p:grpSpPr>
          <a:xfrm>
            <a:off x="0" y="-9900"/>
            <a:ext cx="9153900" cy="579300"/>
            <a:chOff x="0" y="-9900"/>
            <a:chExt cx="9153900" cy="579300"/>
          </a:xfrm>
        </p:grpSpPr>
        <p:sp>
          <p:nvSpPr>
            <p:cNvPr id="273" name="Google Shape;273;p3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3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275" name="Google Shape;275;p3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Using the command prompt to access mysql</a:t>
              </a:r>
              <a:endParaRPr sz="2500">
                <a:solidFill>
                  <a:srgbClr val="FFFFFF"/>
                </a:solidFill>
                <a:latin typeface="Impact"/>
                <a:ea typeface="Impact"/>
                <a:cs typeface="Impact"/>
                <a:sym typeface="Impact"/>
              </a:endParaRPr>
            </a:p>
          </p:txBody>
        </p:sp>
      </p:grpSp>
      <p:pic>
        <p:nvPicPr>
          <p:cNvPr id="276" name="Google Shape;276;p30"/>
          <p:cNvPicPr preferRelativeResize="0"/>
          <p:nvPr/>
        </p:nvPicPr>
        <p:blipFill>
          <a:blip r:embed="rId4">
            <a:alphaModFix/>
          </a:blip>
          <a:stretch>
            <a:fillRect/>
          </a:stretch>
        </p:blipFill>
        <p:spPr>
          <a:xfrm>
            <a:off x="5570825" y="2122625"/>
            <a:ext cx="3159450" cy="2908050"/>
          </a:xfrm>
          <a:prstGeom prst="rect">
            <a:avLst/>
          </a:prstGeom>
          <a:noFill/>
          <a:ln>
            <a:noFill/>
          </a:ln>
        </p:spPr>
      </p:pic>
      <p:pic>
        <p:nvPicPr>
          <p:cNvPr id="277" name="Google Shape;277;p30"/>
          <p:cNvPicPr preferRelativeResize="0"/>
          <p:nvPr/>
        </p:nvPicPr>
        <p:blipFill>
          <a:blip r:embed="rId5">
            <a:alphaModFix/>
          </a:blip>
          <a:stretch>
            <a:fillRect/>
          </a:stretch>
        </p:blipFill>
        <p:spPr>
          <a:xfrm>
            <a:off x="239100" y="2999700"/>
            <a:ext cx="4492726" cy="2068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1"/>
          <p:cNvGrpSpPr/>
          <p:nvPr/>
        </p:nvGrpSpPr>
        <p:grpSpPr>
          <a:xfrm>
            <a:off x="0" y="-129939"/>
            <a:ext cx="9153900" cy="5337395"/>
            <a:chOff x="0" y="-62"/>
            <a:chExt cx="9153900" cy="569462"/>
          </a:xfrm>
        </p:grpSpPr>
        <p:sp>
          <p:nvSpPr>
            <p:cNvPr id="283" name="Google Shape;283;p31"/>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Creating tables</a:t>
              </a:r>
              <a:endParaRPr sz="7200">
                <a:solidFill>
                  <a:srgbClr val="FFFFFF"/>
                </a:solidFill>
                <a:latin typeface="Impact"/>
                <a:ea typeface="Impact"/>
                <a:cs typeface="Impact"/>
                <a:sym typeface="Impac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p:nvPr/>
        </p:nvSpPr>
        <p:spPr>
          <a:xfrm>
            <a:off x="0" y="569400"/>
            <a:ext cx="9144000" cy="3220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INT: whole numbers</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DECIMAL(M, N): decimal numbers - exact value:</a:t>
            </a:r>
            <a:endParaRPr>
              <a:latin typeface="Verdana"/>
              <a:ea typeface="Verdana"/>
              <a:cs typeface="Verdana"/>
              <a:sym typeface="Verdana"/>
            </a:endParaRPr>
          </a:p>
          <a:p>
            <a:pPr marL="914400" lvl="1"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Example: DECIMAL(10,4)</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VARCHAR(100): string of text of length 100</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BLOB: Binary Large OBject, stores large data (images, files, etc.)</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DATE: ‘YYYY-MM-DD’</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TIMESTAMP: ‘YYYY-MM-DD HH:MM:SS’ - used for recording</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3"/>
              </a:rPr>
              <a:t>More data types here</a:t>
            </a:r>
            <a:r>
              <a:rPr lang="en-GB">
                <a:latin typeface="Verdana"/>
                <a:ea typeface="Verdana"/>
                <a:cs typeface="Verdana"/>
                <a:sym typeface="Verdana"/>
              </a:rPr>
              <a:t> (official documentation)</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4"/>
              </a:rPr>
              <a:t>W3 school tutorial</a:t>
            </a:r>
            <a:endParaRPr>
              <a:latin typeface="Verdana"/>
              <a:ea typeface="Verdana"/>
              <a:cs typeface="Verdana"/>
              <a:sym typeface="Verdana"/>
            </a:endParaRPr>
          </a:p>
        </p:txBody>
      </p:sp>
      <p:grpSp>
        <p:nvGrpSpPr>
          <p:cNvPr id="290" name="Google Shape;290;p32"/>
          <p:cNvGrpSpPr/>
          <p:nvPr/>
        </p:nvGrpSpPr>
        <p:grpSpPr>
          <a:xfrm>
            <a:off x="0" y="-9900"/>
            <a:ext cx="9153900" cy="579300"/>
            <a:chOff x="0" y="-9900"/>
            <a:chExt cx="9153900" cy="579300"/>
          </a:xfrm>
        </p:grpSpPr>
        <p:sp>
          <p:nvSpPr>
            <p:cNvPr id="291" name="Google Shape;291;p3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32"/>
            <p:cNvPicPr preferRelativeResize="0"/>
            <p:nvPr/>
          </p:nvPicPr>
          <p:blipFill>
            <a:blip r:embed="rId5">
              <a:alphaModFix/>
            </a:blip>
            <a:stretch>
              <a:fillRect/>
            </a:stretch>
          </p:blipFill>
          <p:spPr>
            <a:xfrm>
              <a:off x="8139974" y="70875"/>
              <a:ext cx="898699" cy="275250"/>
            </a:xfrm>
            <a:prstGeom prst="rect">
              <a:avLst/>
            </a:prstGeom>
            <a:noFill/>
            <a:ln>
              <a:noFill/>
            </a:ln>
          </p:spPr>
        </p:pic>
        <p:sp>
          <p:nvSpPr>
            <p:cNvPr id="293" name="Google Shape;293;p3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Data types</a:t>
              </a:r>
              <a:endParaRPr sz="2500">
                <a:solidFill>
                  <a:srgbClr val="FFFFFF"/>
                </a:solidFill>
                <a:latin typeface="Impact"/>
                <a:ea typeface="Impact"/>
                <a:cs typeface="Impact"/>
                <a:sym typeface="Impac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pSp>
        <p:nvGrpSpPr>
          <p:cNvPr id="77" name="Google Shape;77;p15"/>
          <p:cNvGrpSpPr/>
          <p:nvPr/>
        </p:nvGrpSpPr>
        <p:grpSpPr>
          <a:xfrm>
            <a:off x="363046" y="1114314"/>
            <a:ext cx="8516063" cy="424758"/>
            <a:chOff x="357350" y="1375200"/>
            <a:chExt cx="4764498" cy="476400"/>
          </a:xfrm>
        </p:grpSpPr>
        <p:sp>
          <p:nvSpPr>
            <p:cNvPr id="78" name="Google Shape;78;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500">
                  <a:solidFill>
                    <a:schemeClr val="lt1"/>
                  </a:solidFill>
                  <a:latin typeface="Verdana"/>
                  <a:ea typeface="Verdana"/>
                  <a:cs typeface="Verdana"/>
                  <a:sym typeface="Verdana"/>
                </a:rPr>
                <a:t> Installations</a:t>
              </a:r>
              <a:endParaRPr sz="2500">
                <a:solidFill>
                  <a:srgbClr val="FFFFFF"/>
                </a:solidFill>
                <a:latin typeface="Verdana"/>
                <a:ea typeface="Verdana"/>
                <a:cs typeface="Verdana"/>
                <a:sym typeface="Verdana"/>
              </a:endParaRPr>
            </a:p>
          </p:txBody>
        </p:sp>
        <p:sp>
          <p:nvSpPr>
            <p:cNvPr id="79" name="Google Shape;79;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2</a:t>
              </a:r>
              <a:endParaRPr sz="2500" b="1">
                <a:solidFill>
                  <a:srgbClr val="FFFFFF"/>
                </a:solidFill>
              </a:endParaRPr>
            </a:p>
          </p:txBody>
        </p:sp>
      </p:grpSp>
      <p:grpSp>
        <p:nvGrpSpPr>
          <p:cNvPr id="80" name="Google Shape;80;p15"/>
          <p:cNvGrpSpPr/>
          <p:nvPr/>
        </p:nvGrpSpPr>
        <p:grpSpPr>
          <a:xfrm>
            <a:off x="368525" y="1617594"/>
            <a:ext cx="8505105" cy="424758"/>
            <a:chOff x="357350" y="1375200"/>
            <a:chExt cx="4764498" cy="476400"/>
          </a:xfrm>
        </p:grpSpPr>
        <p:sp>
          <p:nvSpPr>
            <p:cNvPr id="81" name="Google Shape;81;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SQL database concepts</a:t>
              </a:r>
              <a:endParaRPr sz="2500">
                <a:solidFill>
                  <a:srgbClr val="FFFFFF"/>
                </a:solidFill>
                <a:latin typeface="Verdana"/>
                <a:ea typeface="Verdana"/>
                <a:cs typeface="Verdana"/>
                <a:sym typeface="Verdana"/>
              </a:endParaRPr>
            </a:p>
          </p:txBody>
        </p:sp>
        <p:sp>
          <p:nvSpPr>
            <p:cNvPr id="82" name="Google Shape;82;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3</a:t>
              </a:r>
              <a:endParaRPr sz="2500" b="1">
                <a:solidFill>
                  <a:srgbClr val="FFFFFF"/>
                </a:solidFill>
              </a:endParaRPr>
            </a:p>
          </p:txBody>
        </p:sp>
      </p:grpSp>
      <p:grpSp>
        <p:nvGrpSpPr>
          <p:cNvPr id="83" name="Google Shape;83;p15"/>
          <p:cNvGrpSpPr/>
          <p:nvPr/>
        </p:nvGrpSpPr>
        <p:grpSpPr>
          <a:xfrm>
            <a:off x="373892" y="2120874"/>
            <a:ext cx="8494371" cy="424758"/>
            <a:chOff x="357350" y="1375200"/>
            <a:chExt cx="8360602" cy="476400"/>
          </a:xfrm>
        </p:grpSpPr>
        <p:sp>
          <p:nvSpPr>
            <p:cNvPr id="84" name="Google Shape;84;p15"/>
            <p:cNvSpPr/>
            <p:nvPr/>
          </p:nvSpPr>
          <p:spPr>
            <a:xfrm>
              <a:off x="871452" y="1375200"/>
              <a:ext cx="78465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Creating tables</a:t>
              </a:r>
              <a:endParaRPr sz="2500">
                <a:solidFill>
                  <a:srgbClr val="FFFFFF"/>
                </a:solidFill>
                <a:latin typeface="Verdana"/>
                <a:ea typeface="Verdana"/>
                <a:cs typeface="Verdana"/>
                <a:sym typeface="Verdana"/>
              </a:endParaRPr>
            </a:p>
          </p:txBody>
        </p:sp>
        <p:sp>
          <p:nvSpPr>
            <p:cNvPr id="85" name="Google Shape;85;p15"/>
            <p:cNvSpPr/>
            <p:nvPr/>
          </p:nvSpPr>
          <p:spPr>
            <a:xfrm>
              <a:off x="357350" y="1375200"/>
              <a:ext cx="8976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4</a:t>
              </a:r>
              <a:endParaRPr sz="2500" b="1">
                <a:solidFill>
                  <a:srgbClr val="FFFFFF"/>
                </a:solidFill>
              </a:endParaRPr>
            </a:p>
          </p:txBody>
        </p:sp>
      </p:grpSp>
      <p:grpSp>
        <p:nvGrpSpPr>
          <p:cNvPr id="86" name="Google Shape;86;p15"/>
          <p:cNvGrpSpPr/>
          <p:nvPr/>
        </p:nvGrpSpPr>
        <p:grpSpPr>
          <a:xfrm>
            <a:off x="374243" y="2624153"/>
            <a:ext cx="8493670" cy="424758"/>
            <a:chOff x="357350" y="1375200"/>
            <a:chExt cx="4764498" cy="476400"/>
          </a:xfrm>
        </p:grpSpPr>
        <p:sp>
          <p:nvSpPr>
            <p:cNvPr id="87" name="Google Shape;87;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Basic queries</a:t>
              </a:r>
              <a:endParaRPr sz="2500">
                <a:solidFill>
                  <a:srgbClr val="FFFFFF"/>
                </a:solidFill>
                <a:latin typeface="Verdana"/>
                <a:ea typeface="Verdana"/>
                <a:cs typeface="Verdana"/>
                <a:sym typeface="Verdana"/>
              </a:endParaRPr>
            </a:p>
          </p:txBody>
        </p:sp>
        <p:sp>
          <p:nvSpPr>
            <p:cNvPr id="88" name="Google Shape;88;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5</a:t>
              </a:r>
              <a:endParaRPr sz="2500" b="1">
                <a:solidFill>
                  <a:srgbClr val="FFFFFF"/>
                </a:solidFill>
              </a:endParaRPr>
            </a:p>
          </p:txBody>
        </p:sp>
      </p:grpSp>
      <p:grpSp>
        <p:nvGrpSpPr>
          <p:cNvPr id="89" name="Google Shape;89;p15"/>
          <p:cNvGrpSpPr/>
          <p:nvPr/>
        </p:nvGrpSpPr>
        <p:grpSpPr>
          <a:xfrm>
            <a:off x="379722" y="3127433"/>
            <a:ext cx="8482712" cy="424758"/>
            <a:chOff x="357350" y="1375200"/>
            <a:chExt cx="4764498" cy="476400"/>
          </a:xfrm>
        </p:grpSpPr>
        <p:sp>
          <p:nvSpPr>
            <p:cNvPr id="90" name="Google Shape;90;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Advanced queries</a:t>
              </a:r>
              <a:endParaRPr sz="2500">
                <a:solidFill>
                  <a:srgbClr val="FFFFFF"/>
                </a:solidFill>
                <a:latin typeface="Verdana"/>
                <a:ea typeface="Verdana"/>
                <a:cs typeface="Verdana"/>
                <a:sym typeface="Verdana"/>
              </a:endParaRPr>
            </a:p>
          </p:txBody>
        </p:sp>
        <p:sp>
          <p:nvSpPr>
            <p:cNvPr id="91" name="Google Shape;91;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6</a:t>
              </a:r>
              <a:endParaRPr sz="2500" b="1">
                <a:solidFill>
                  <a:srgbClr val="FFFFFF"/>
                </a:solidFill>
              </a:endParaRPr>
            </a:p>
          </p:txBody>
        </p:sp>
      </p:grpSp>
      <p:grpSp>
        <p:nvGrpSpPr>
          <p:cNvPr id="92" name="Google Shape;92;p15"/>
          <p:cNvGrpSpPr/>
          <p:nvPr/>
        </p:nvGrpSpPr>
        <p:grpSpPr>
          <a:xfrm>
            <a:off x="361379" y="4133992"/>
            <a:ext cx="8519399" cy="424758"/>
            <a:chOff x="357350" y="1375200"/>
            <a:chExt cx="4764498" cy="476400"/>
          </a:xfrm>
        </p:grpSpPr>
        <p:sp>
          <p:nvSpPr>
            <p:cNvPr id="93" name="Google Shape;93;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lt1"/>
                  </a:solidFill>
                  <a:latin typeface="Verdana"/>
                  <a:ea typeface="Verdana"/>
                  <a:cs typeface="Verdana"/>
                  <a:sym typeface="Verdana"/>
                </a:rPr>
                <a:t>Joins and Unions</a:t>
              </a:r>
              <a:endParaRPr sz="2500">
                <a:solidFill>
                  <a:srgbClr val="FFFFFF"/>
                </a:solidFill>
                <a:latin typeface="Verdana"/>
                <a:ea typeface="Verdana"/>
                <a:cs typeface="Verdana"/>
                <a:sym typeface="Verdana"/>
              </a:endParaRPr>
            </a:p>
          </p:txBody>
        </p:sp>
        <p:sp>
          <p:nvSpPr>
            <p:cNvPr id="94" name="Google Shape;94;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8</a:t>
              </a:r>
              <a:endParaRPr sz="2500" b="1">
                <a:solidFill>
                  <a:srgbClr val="FFFFFF"/>
                </a:solidFill>
              </a:endParaRPr>
            </a:p>
          </p:txBody>
        </p:sp>
      </p:grpSp>
      <p:grpSp>
        <p:nvGrpSpPr>
          <p:cNvPr id="95" name="Google Shape;95;p15"/>
          <p:cNvGrpSpPr/>
          <p:nvPr/>
        </p:nvGrpSpPr>
        <p:grpSpPr>
          <a:xfrm>
            <a:off x="357329" y="611034"/>
            <a:ext cx="8527498" cy="424758"/>
            <a:chOff x="357350" y="1375200"/>
            <a:chExt cx="4764498" cy="476400"/>
          </a:xfrm>
        </p:grpSpPr>
        <p:sp>
          <p:nvSpPr>
            <p:cNvPr id="96" name="Google Shape;96;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Verdana"/>
                  <a:ea typeface="Verdana"/>
                  <a:cs typeface="Verdana"/>
                  <a:sym typeface="Verdana"/>
                </a:rPr>
                <a:t>Databases, SQL, MySQL</a:t>
              </a:r>
              <a:endParaRPr sz="2500">
                <a:solidFill>
                  <a:srgbClr val="FFFFFF"/>
                </a:solidFill>
                <a:latin typeface="Verdana"/>
                <a:ea typeface="Verdana"/>
                <a:cs typeface="Verdana"/>
                <a:sym typeface="Verdana"/>
              </a:endParaRPr>
            </a:p>
          </p:txBody>
        </p:sp>
        <p:sp>
          <p:nvSpPr>
            <p:cNvPr id="97" name="Google Shape;97;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1</a:t>
              </a:r>
              <a:endParaRPr sz="2500" b="1">
                <a:solidFill>
                  <a:srgbClr val="FFFFFF"/>
                </a:solidFill>
              </a:endParaRPr>
            </a:p>
          </p:txBody>
        </p:sp>
      </p:grpSp>
      <p:grpSp>
        <p:nvGrpSpPr>
          <p:cNvPr id="98" name="Google Shape;98;p15"/>
          <p:cNvGrpSpPr/>
          <p:nvPr/>
        </p:nvGrpSpPr>
        <p:grpSpPr>
          <a:xfrm>
            <a:off x="0" y="-9900"/>
            <a:ext cx="9153900" cy="579300"/>
            <a:chOff x="0" y="-9900"/>
            <a:chExt cx="9153900" cy="579300"/>
          </a:xfrm>
        </p:grpSpPr>
        <p:sp>
          <p:nvSpPr>
            <p:cNvPr id="99" name="Google Shape;99;p1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01" name="Google Shape;101;p1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Course Summary</a:t>
              </a:r>
              <a:endParaRPr sz="2500">
                <a:solidFill>
                  <a:srgbClr val="FFFFFF"/>
                </a:solidFill>
                <a:latin typeface="Impact"/>
                <a:ea typeface="Impact"/>
                <a:cs typeface="Impact"/>
                <a:sym typeface="Impact"/>
              </a:endParaRPr>
            </a:p>
          </p:txBody>
        </p:sp>
      </p:grpSp>
      <p:grpSp>
        <p:nvGrpSpPr>
          <p:cNvPr id="102" name="Google Shape;102;p15"/>
          <p:cNvGrpSpPr/>
          <p:nvPr/>
        </p:nvGrpSpPr>
        <p:grpSpPr>
          <a:xfrm>
            <a:off x="361379" y="3630713"/>
            <a:ext cx="8519399" cy="424758"/>
            <a:chOff x="357350" y="1375200"/>
            <a:chExt cx="4764498" cy="476400"/>
          </a:xfrm>
        </p:grpSpPr>
        <p:sp>
          <p:nvSpPr>
            <p:cNvPr id="103" name="Google Shape;103;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lt1"/>
                  </a:solidFill>
                  <a:latin typeface="Verdana"/>
                  <a:ea typeface="Verdana"/>
                  <a:cs typeface="Verdana"/>
                  <a:sym typeface="Verdana"/>
                </a:rPr>
                <a:t>Nested queries</a:t>
              </a:r>
              <a:endParaRPr sz="2500">
                <a:solidFill>
                  <a:srgbClr val="FFFFFF"/>
                </a:solidFill>
                <a:latin typeface="Verdana"/>
                <a:ea typeface="Verdana"/>
                <a:cs typeface="Verdana"/>
                <a:sym typeface="Verdana"/>
              </a:endParaRPr>
            </a:p>
          </p:txBody>
        </p:sp>
        <p:sp>
          <p:nvSpPr>
            <p:cNvPr id="104" name="Google Shape;104;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7</a:t>
              </a:r>
              <a:endParaRPr sz="2500" b="1">
                <a:solidFill>
                  <a:srgbClr val="FFFFFF"/>
                </a:solidFill>
              </a:endParaRPr>
            </a:p>
          </p:txBody>
        </p:sp>
      </p:grpSp>
      <p:grpSp>
        <p:nvGrpSpPr>
          <p:cNvPr id="105" name="Google Shape;105;p15"/>
          <p:cNvGrpSpPr/>
          <p:nvPr/>
        </p:nvGrpSpPr>
        <p:grpSpPr>
          <a:xfrm>
            <a:off x="361379" y="4637272"/>
            <a:ext cx="8519399" cy="424758"/>
            <a:chOff x="357350" y="1375200"/>
            <a:chExt cx="4764498" cy="476400"/>
          </a:xfrm>
        </p:grpSpPr>
        <p:sp>
          <p:nvSpPr>
            <p:cNvPr id="106" name="Google Shape;106;p15"/>
            <p:cNvSpPr/>
            <p:nvPr/>
          </p:nvSpPr>
          <p:spPr>
            <a:xfrm>
              <a:off x="871448" y="1375200"/>
              <a:ext cx="42504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lt1"/>
                  </a:solidFill>
                  <a:latin typeface="Verdana"/>
                  <a:ea typeface="Verdana"/>
                  <a:cs typeface="Verdana"/>
                  <a:sym typeface="Verdana"/>
                </a:rPr>
                <a:t>Database design</a:t>
              </a:r>
              <a:endParaRPr sz="2500">
                <a:solidFill>
                  <a:srgbClr val="FFFFFF"/>
                </a:solidFill>
                <a:latin typeface="Verdana"/>
                <a:ea typeface="Verdana"/>
                <a:cs typeface="Verdana"/>
                <a:sym typeface="Verdana"/>
              </a:endParaRPr>
            </a:p>
          </p:txBody>
        </p:sp>
        <p:sp>
          <p:nvSpPr>
            <p:cNvPr id="107" name="Google Shape;107;p15"/>
            <p:cNvSpPr/>
            <p:nvPr/>
          </p:nvSpPr>
          <p:spPr>
            <a:xfrm>
              <a:off x="357350" y="1375200"/>
              <a:ext cx="514200" cy="476400"/>
            </a:xfrm>
            <a:prstGeom prst="rect">
              <a:avLst/>
            </a:prstGeom>
            <a:solidFill>
              <a:srgbClr val="E58E02"/>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rPr>
                <a:t>9</a:t>
              </a:r>
              <a:endParaRPr sz="2500" b="1">
                <a:solidFill>
                  <a:srgbClr val="FFFFFF"/>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Verdana"/>
              <a:ea typeface="Verdana"/>
              <a:cs typeface="Verdana"/>
              <a:sym typeface="Verdana"/>
            </a:endParaRPr>
          </a:p>
        </p:txBody>
      </p:sp>
      <p:grpSp>
        <p:nvGrpSpPr>
          <p:cNvPr id="299" name="Google Shape;299;p33"/>
          <p:cNvGrpSpPr/>
          <p:nvPr/>
        </p:nvGrpSpPr>
        <p:grpSpPr>
          <a:xfrm>
            <a:off x="0" y="-9900"/>
            <a:ext cx="9153900" cy="579300"/>
            <a:chOff x="0" y="-9900"/>
            <a:chExt cx="9153900" cy="579300"/>
          </a:xfrm>
        </p:grpSpPr>
        <p:sp>
          <p:nvSpPr>
            <p:cNvPr id="300" name="Google Shape;300;p3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3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02" name="Google Shape;302;p3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Create a table</a:t>
              </a:r>
              <a:endParaRPr sz="2500">
                <a:solidFill>
                  <a:srgbClr val="FFFFFF"/>
                </a:solidFill>
                <a:latin typeface="Impact"/>
                <a:ea typeface="Impact"/>
                <a:cs typeface="Impact"/>
                <a:sym typeface="Impact"/>
              </a:endParaRPr>
            </a:p>
          </p:txBody>
        </p:sp>
      </p:grpSp>
      <p:pic>
        <p:nvPicPr>
          <p:cNvPr id="303" name="Google Shape;303;p33"/>
          <p:cNvPicPr preferRelativeResize="0"/>
          <p:nvPr/>
        </p:nvPicPr>
        <p:blipFill>
          <a:blip r:embed="rId4">
            <a:alphaModFix/>
          </a:blip>
          <a:stretch>
            <a:fillRect/>
          </a:stretch>
        </p:blipFill>
        <p:spPr>
          <a:xfrm>
            <a:off x="843475" y="771275"/>
            <a:ext cx="7434775" cy="418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4"/>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Verdana"/>
              <a:ea typeface="Verdana"/>
              <a:cs typeface="Verdana"/>
              <a:sym typeface="Verdana"/>
            </a:endParaRPr>
          </a:p>
        </p:txBody>
      </p:sp>
      <p:grpSp>
        <p:nvGrpSpPr>
          <p:cNvPr id="309" name="Google Shape;309;p34"/>
          <p:cNvGrpSpPr/>
          <p:nvPr/>
        </p:nvGrpSpPr>
        <p:grpSpPr>
          <a:xfrm>
            <a:off x="0" y="-9900"/>
            <a:ext cx="9153900" cy="579300"/>
            <a:chOff x="0" y="-9900"/>
            <a:chExt cx="9153900" cy="579300"/>
          </a:xfrm>
        </p:grpSpPr>
        <p:sp>
          <p:nvSpPr>
            <p:cNvPr id="310" name="Google Shape;310;p3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3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12" name="Google Shape;312;p3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Insert data</a:t>
              </a:r>
              <a:endParaRPr sz="2500">
                <a:solidFill>
                  <a:srgbClr val="FFFFFF"/>
                </a:solidFill>
                <a:latin typeface="Impact"/>
                <a:ea typeface="Impact"/>
                <a:cs typeface="Impact"/>
                <a:sym typeface="Impact"/>
              </a:endParaRPr>
            </a:p>
          </p:txBody>
        </p:sp>
      </p:grpSp>
      <p:pic>
        <p:nvPicPr>
          <p:cNvPr id="313" name="Google Shape;313;p34"/>
          <p:cNvPicPr preferRelativeResize="0"/>
          <p:nvPr/>
        </p:nvPicPr>
        <p:blipFill>
          <a:blip r:embed="rId4">
            <a:alphaModFix/>
          </a:blip>
          <a:stretch>
            <a:fillRect/>
          </a:stretch>
        </p:blipFill>
        <p:spPr>
          <a:xfrm>
            <a:off x="40750" y="1118375"/>
            <a:ext cx="9078502" cy="3161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35"/>
          <p:cNvGrpSpPr/>
          <p:nvPr/>
        </p:nvGrpSpPr>
        <p:grpSpPr>
          <a:xfrm>
            <a:off x="0" y="-9900"/>
            <a:ext cx="9153900" cy="579300"/>
            <a:chOff x="0" y="-9900"/>
            <a:chExt cx="9153900" cy="579300"/>
          </a:xfrm>
        </p:grpSpPr>
        <p:sp>
          <p:nvSpPr>
            <p:cNvPr id="319" name="Google Shape;319;p3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3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21" name="Google Shape;321;p3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Constraints</a:t>
              </a:r>
              <a:endParaRPr sz="2500">
                <a:solidFill>
                  <a:srgbClr val="FFFFFF"/>
                </a:solidFill>
                <a:latin typeface="Impact"/>
                <a:ea typeface="Impact"/>
                <a:cs typeface="Impact"/>
                <a:sym typeface="Impact"/>
              </a:endParaRPr>
            </a:p>
          </p:txBody>
        </p:sp>
      </p:grpSp>
      <p:sp>
        <p:nvSpPr>
          <p:cNvPr id="322" name="Google Shape;322;p35"/>
          <p:cNvSpPr txBox="1"/>
          <p:nvPr/>
        </p:nvSpPr>
        <p:spPr>
          <a:xfrm>
            <a:off x="0" y="569400"/>
            <a:ext cx="5529000" cy="2252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Constraints</a:t>
            </a:r>
            <a:r>
              <a:rPr lang="en-GB" sz="1600">
                <a:latin typeface="Verdana"/>
                <a:ea typeface="Verdana"/>
                <a:cs typeface="Verdana"/>
                <a:sym typeface="Verdana"/>
              </a:rPr>
              <a:t> = Specify rules for data in a table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Constraints can be specified either:</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Before the table is created with the CREATE TABLE statement</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After the table was created with the ALTER TABLE statement</a:t>
            </a:r>
            <a:endParaRPr sz="1600">
              <a:latin typeface="Verdana"/>
              <a:ea typeface="Verdana"/>
              <a:cs typeface="Verdana"/>
              <a:sym typeface="Verdana"/>
            </a:endParaRPr>
          </a:p>
        </p:txBody>
      </p:sp>
      <p:pic>
        <p:nvPicPr>
          <p:cNvPr id="323" name="Google Shape;323;p35"/>
          <p:cNvPicPr preferRelativeResize="0"/>
          <p:nvPr/>
        </p:nvPicPr>
        <p:blipFill rotWithShape="1">
          <a:blip r:embed="rId4">
            <a:alphaModFix/>
          </a:blip>
          <a:srcRect l="5204" b="12831"/>
          <a:stretch/>
        </p:blipFill>
        <p:spPr>
          <a:xfrm>
            <a:off x="5604275" y="868075"/>
            <a:ext cx="3426901" cy="1492125"/>
          </a:xfrm>
          <a:prstGeom prst="rect">
            <a:avLst/>
          </a:prstGeom>
          <a:noFill/>
          <a:ln w="28575" cap="flat" cmpd="sng">
            <a:solidFill>
              <a:schemeClr val="dk2"/>
            </a:solidFill>
            <a:prstDash val="solid"/>
            <a:round/>
            <a:headEnd type="none" w="sm" len="sm"/>
            <a:tailEnd type="none" w="sm" len="sm"/>
          </a:ln>
        </p:spPr>
      </p:pic>
      <p:pic>
        <p:nvPicPr>
          <p:cNvPr id="324" name="Google Shape;324;p35"/>
          <p:cNvPicPr preferRelativeResize="0"/>
          <p:nvPr/>
        </p:nvPicPr>
        <p:blipFill>
          <a:blip r:embed="rId5">
            <a:alphaModFix/>
          </a:blip>
          <a:stretch>
            <a:fillRect/>
          </a:stretch>
        </p:blipFill>
        <p:spPr>
          <a:xfrm>
            <a:off x="0" y="2709240"/>
            <a:ext cx="9144001" cy="23214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p:nvPr/>
        </p:nvSpPr>
        <p:spPr>
          <a:xfrm>
            <a:off x="0" y="569400"/>
            <a:ext cx="9144000" cy="579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UPDATE</a:t>
            </a:r>
            <a:r>
              <a:rPr lang="en-GB" sz="1600">
                <a:latin typeface="Verdana"/>
                <a:ea typeface="Verdana"/>
                <a:cs typeface="Verdana"/>
                <a:sym typeface="Verdana"/>
              </a:rPr>
              <a:t> statement → modifies the existing records in the table</a:t>
            </a:r>
            <a:endParaRPr sz="1600">
              <a:latin typeface="Verdana"/>
              <a:ea typeface="Verdana"/>
              <a:cs typeface="Verdana"/>
              <a:sym typeface="Verdana"/>
            </a:endParaRPr>
          </a:p>
        </p:txBody>
      </p:sp>
      <p:grpSp>
        <p:nvGrpSpPr>
          <p:cNvPr id="330" name="Google Shape;330;p36"/>
          <p:cNvGrpSpPr/>
          <p:nvPr/>
        </p:nvGrpSpPr>
        <p:grpSpPr>
          <a:xfrm>
            <a:off x="0" y="-9900"/>
            <a:ext cx="9153900" cy="579300"/>
            <a:chOff x="0" y="-9900"/>
            <a:chExt cx="9153900" cy="579300"/>
          </a:xfrm>
        </p:grpSpPr>
        <p:sp>
          <p:nvSpPr>
            <p:cNvPr id="331" name="Google Shape;331;p36"/>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2" name="Google Shape;332;p36"/>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33" name="Google Shape;333;p36"/>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Update &amp; Delete</a:t>
              </a:r>
              <a:endParaRPr sz="2500">
                <a:solidFill>
                  <a:srgbClr val="FFFFFF"/>
                </a:solidFill>
                <a:latin typeface="Impact"/>
                <a:ea typeface="Impact"/>
                <a:cs typeface="Impact"/>
                <a:sym typeface="Impact"/>
              </a:endParaRPr>
            </a:p>
          </p:txBody>
        </p:sp>
      </p:grpSp>
      <p:sp>
        <p:nvSpPr>
          <p:cNvPr id="334" name="Google Shape;334;p36"/>
          <p:cNvSpPr txBox="1"/>
          <p:nvPr/>
        </p:nvSpPr>
        <p:spPr>
          <a:xfrm>
            <a:off x="4950" y="3100825"/>
            <a:ext cx="9144000" cy="579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DELETE</a:t>
            </a:r>
            <a:r>
              <a:rPr lang="en-GB" sz="1600">
                <a:latin typeface="Verdana"/>
                <a:ea typeface="Verdana"/>
                <a:cs typeface="Verdana"/>
                <a:sym typeface="Verdana"/>
              </a:rPr>
              <a:t> statement → delete existing records in the table</a:t>
            </a:r>
            <a:endParaRPr sz="1600">
              <a:latin typeface="Verdana"/>
              <a:ea typeface="Verdana"/>
              <a:cs typeface="Verdana"/>
              <a:sym typeface="Verdana"/>
            </a:endParaRPr>
          </a:p>
        </p:txBody>
      </p:sp>
      <p:pic>
        <p:nvPicPr>
          <p:cNvPr id="335" name="Google Shape;335;p36"/>
          <p:cNvPicPr preferRelativeResize="0"/>
          <p:nvPr/>
        </p:nvPicPr>
        <p:blipFill>
          <a:blip r:embed="rId4">
            <a:alphaModFix/>
          </a:blip>
          <a:stretch>
            <a:fillRect/>
          </a:stretch>
        </p:blipFill>
        <p:spPr>
          <a:xfrm>
            <a:off x="4950" y="981771"/>
            <a:ext cx="9143999" cy="1438807"/>
          </a:xfrm>
          <a:prstGeom prst="rect">
            <a:avLst/>
          </a:prstGeom>
          <a:noFill/>
          <a:ln>
            <a:noFill/>
          </a:ln>
        </p:spPr>
      </p:pic>
      <p:pic>
        <p:nvPicPr>
          <p:cNvPr id="336" name="Google Shape;336;p36"/>
          <p:cNvPicPr preferRelativeResize="0"/>
          <p:nvPr/>
        </p:nvPicPr>
        <p:blipFill>
          <a:blip r:embed="rId5">
            <a:alphaModFix/>
          </a:blip>
          <a:stretch>
            <a:fillRect/>
          </a:stretch>
        </p:blipFill>
        <p:spPr>
          <a:xfrm>
            <a:off x="157350" y="2252775"/>
            <a:ext cx="8839201" cy="715420"/>
          </a:xfrm>
          <a:prstGeom prst="rect">
            <a:avLst/>
          </a:prstGeom>
          <a:noFill/>
          <a:ln>
            <a:noFill/>
          </a:ln>
        </p:spPr>
      </p:pic>
      <p:pic>
        <p:nvPicPr>
          <p:cNvPr id="337" name="Google Shape;337;p36"/>
          <p:cNvPicPr preferRelativeResize="0"/>
          <p:nvPr/>
        </p:nvPicPr>
        <p:blipFill>
          <a:blip r:embed="rId6">
            <a:alphaModFix/>
          </a:blip>
          <a:stretch>
            <a:fillRect/>
          </a:stretch>
        </p:blipFill>
        <p:spPr>
          <a:xfrm>
            <a:off x="152400" y="3588050"/>
            <a:ext cx="8839198" cy="490241"/>
          </a:xfrm>
          <a:prstGeom prst="rect">
            <a:avLst/>
          </a:prstGeom>
          <a:noFill/>
          <a:ln>
            <a:noFill/>
          </a:ln>
        </p:spPr>
      </p:pic>
      <p:pic>
        <p:nvPicPr>
          <p:cNvPr id="338" name="Google Shape;338;p36"/>
          <p:cNvPicPr preferRelativeResize="0"/>
          <p:nvPr/>
        </p:nvPicPr>
        <p:blipFill>
          <a:blip r:embed="rId7">
            <a:alphaModFix/>
          </a:blip>
          <a:stretch>
            <a:fillRect/>
          </a:stretch>
        </p:blipFill>
        <p:spPr>
          <a:xfrm>
            <a:off x="152400" y="4221291"/>
            <a:ext cx="8839201" cy="6346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pSp>
        <p:nvGrpSpPr>
          <p:cNvPr id="343" name="Google Shape;343;p37"/>
          <p:cNvGrpSpPr/>
          <p:nvPr/>
        </p:nvGrpSpPr>
        <p:grpSpPr>
          <a:xfrm>
            <a:off x="0" y="-129939"/>
            <a:ext cx="9153900" cy="5337395"/>
            <a:chOff x="0" y="-62"/>
            <a:chExt cx="9153900" cy="569462"/>
          </a:xfrm>
        </p:grpSpPr>
        <p:sp>
          <p:nvSpPr>
            <p:cNvPr id="344" name="Google Shape;344;p37"/>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Basic queries</a:t>
              </a:r>
              <a:endParaRPr sz="7200">
                <a:solidFill>
                  <a:srgbClr val="FFFFFF"/>
                </a:solidFill>
                <a:latin typeface="Impact"/>
                <a:ea typeface="Impact"/>
                <a:cs typeface="Impact"/>
                <a:sym typeface="Impact"/>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pSp>
        <p:nvGrpSpPr>
          <p:cNvPr id="350" name="Google Shape;350;p38"/>
          <p:cNvGrpSpPr/>
          <p:nvPr/>
        </p:nvGrpSpPr>
        <p:grpSpPr>
          <a:xfrm>
            <a:off x="0" y="-9900"/>
            <a:ext cx="9153900" cy="579300"/>
            <a:chOff x="0" y="-9900"/>
            <a:chExt cx="9153900" cy="579300"/>
          </a:xfrm>
        </p:grpSpPr>
        <p:sp>
          <p:nvSpPr>
            <p:cNvPr id="351" name="Google Shape;351;p3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3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53" name="Google Shape;353;p3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SELECT STATEMENT (1/2)</a:t>
              </a:r>
              <a:endParaRPr sz="2500">
                <a:solidFill>
                  <a:srgbClr val="FFFFFF"/>
                </a:solidFill>
                <a:latin typeface="Impact"/>
                <a:ea typeface="Impact"/>
                <a:cs typeface="Impact"/>
                <a:sym typeface="Impact"/>
              </a:endParaRPr>
            </a:p>
          </p:txBody>
        </p:sp>
      </p:grpSp>
      <p:sp>
        <p:nvSpPr>
          <p:cNvPr id="354" name="Google Shape;354;p38"/>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SELECT → </a:t>
            </a:r>
            <a:r>
              <a:rPr lang="en-GB" sz="1600">
                <a:latin typeface="Verdana"/>
                <a:ea typeface="Verdana"/>
                <a:cs typeface="Verdana"/>
                <a:sym typeface="Verdana"/>
              </a:rPr>
              <a:t>select specific columns data from a database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data returned is stored in a result table, called the result-set</a:t>
            </a:r>
            <a:endParaRPr sz="1600">
              <a:latin typeface="Verdana"/>
              <a:ea typeface="Verdana"/>
              <a:cs typeface="Verdana"/>
              <a:sym typeface="Verdana"/>
            </a:endParaRPr>
          </a:p>
        </p:txBody>
      </p:sp>
      <p:pic>
        <p:nvPicPr>
          <p:cNvPr id="355" name="Google Shape;355;p38"/>
          <p:cNvPicPr preferRelativeResize="0"/>
          <p:nvPr/>
        </p:nvPicPr>
        <p:blipFill>
          <a:blip r:embed="rId4">
            <a:alphaModFix/>
          </a:blip>
          <a:stretch>
            <a:fillRect/>
          </a:stretch>
        </p:blipFill>
        <p:spPr>
          <a:xfrm>
            <a:off x="1008075" y="1280350"/>
            <a:ext cx="6648450" cy="1847850"/>
          </a:xfrm>
          <a:prstGeom prst="rect">
            <a:avLst/>
          </a:prstGeom>
          <a:noFill/>
          <a:ln w="28575" cap="flat" cmpd="sng">
            <a:solidFill>
              <a:schemeClr val="dk2"/>
            </a:solidFill>
            <a:prstDash val="solid"/>
            <a:round/>
            <a:headEnd type="none" w="sm" len="sm"/>
            <a:tailEnd type="none" w="sm" len="sm"/>
          </a:ln>
        </p:spPr>
      </p:pic>
      <p:pic>
        <p:nvPicPr>
          <p:cNvPr id="356" name="Google Shape;356;p38"/>
          <p:cNvPicPr preferRelativeResize="0"/>
          <p:nvPr/>
        </p:nvPicPr>
        <p:blipFill>
          <a:blip r:embed="rId5">
            <a:alphaModFix/>
          </a:blip>
          <a:stretch>
            <a:fillRect/>
          </a:stretch>
        </p:blipFill>
        <p:spPr>
          <a:xfrm>
            <a:off x="1171036" y="3211000"/>
            <a:ext cx="6322528" cy="18478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39"/>
          <p:cNvGrpSpPr/>
          <p:nvPr/>
        </p:nvGrpSpPr>
        <p:grpSpPr>
          <a:xfrm>
            <a:off x="0" y="-9900"/>
            <a:ext cx="9153900" cy="579300"/>
            <a:chOff x="0" y="-9900"/>
            <a:chExt cx="9153900" cy="579300"/>
          </a:xfrm>
        </p:grpSpPr>
        <p:sp>
          <p:nvSpPr>
            <p:cNvPr id="362" name="Google Shape;362;p3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3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64" name="Google Shape;364;p3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SELECT DISTINCT STATEMENT (1/2)</a:t>
              </a:r>
              <a:endParaRPr sz="2500">
                <a:solidFill>
                  <a:srgbClr val="FFFFFF"/>
                </a:solidFill>
                <a:latin typeface="Impact"/>
                <a:ea typeface="Impact"/>
                <a:cs typeface="Impact"/>
                <a:sym typeface="Impact"/>
              </a:endParaRPr>
            </a:p>
          </p:txBody>
        </p:sp>
      </p:grpSp>
      <p:sp>
        <p:nvSpPr>
          <p:cNvPr id="365" name="Google Shape;365;p39"/>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SELECT DISTINCT → </a:t>
            </a:r>
            <a:r>
              <a:rPr lang="en-GB" sz="1600">
                <a:latin typeface="Verdana"/>
                <a:ea typeface="Verdana"/>
                <a:cs typeface="Verdana"/>
                <a:sym typeface="Verdana"/>
              </a:rPr>
              <a:t>returns </a:t>
            </a:r>
            <a:r>
              <a:rPr lang="en-GB" sz="1600" b="1" u="sng">
                <a:latin typeface="Verdana"/>
                <a:ea typeface="Verdana"/>
                <a:cs typeface="Verdana"/>
                <a:sym typeface="Verdana"/>
              </a:rPr>
              <a:t>only distinct (different)</a:t>
            </a:r>
            <a:r>
              <a:rPr lang="en-GB" sz="1600">
                <a:latin typeface="Verdana"/>
                <a:ea typeface="Verdana"/>
                <a:cs typeface="Verdana"/>
                <a:sym typeface="Verdana"/>
              </a:rPr>
              <a:t> values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Inside a table, a column often contains many duplicate values and sometimes you only want to list the distinct values.</a:t>
            </a:r>
            <a:endParaRPr sz="1600">
              <a:latin typeface="Verdana"/>
              <a:ea typeface="Verdana"/>
              <a:cs typeface="Verdana"/>
              <a:sym typeface="Verdana"/>
            </a:endParaRPr>
          </a:p>
        </p:txBody>
      </p:sp>
      <p:pic>
        <p:nvPicPr>
          <p:cNvPr id="366" name="Google Shape;366;p39"/>
          <p:cNvPicPr preferRelativeResize="0"/>
          <p:nvPr/>
        </p:nvPicPr>
        <p:blipFill>
          <a:blip r:embed="rId4">
            <a:alphaModFix/>
          </a:blip>
          <a:stretch>
            <a:fillRect/>
          </a:stretch>
        </p:blipFill>
        <p:spPr>
          <a:xfrm>
            <a:off x="1732125" y="1793175"/>
            <a:ext cx="5241475" cy="7785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40"/>
          <p:cNvGrpSpPr/>
          <p:nvPr/>
        </p:nvGrpSpPr>
        <p:grpSpPr>
          <a:xfrm>
            <a:off x="0" y="-9900"/>
            <a:ext cx="9153900" cy="579300"/>
            <a:chOff x="0" y="-9900"/>
            <a:chExt cx="9153900" cy="579300"/>
          </a:xfrm>
        </p:grpSpPr>
        <p:sp>
          <p:nvSpPr>
            <p:cNvPr id="372" name="Google Shape;372;p4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4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74" name="Google Shape;374;p4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WHERE CLAUSE (1/2)</a:t>
              </a:r>
              <a:endParaRPr sz="2500">
                <a:solidFill>
                  <a:srgbClr val="FFFFFF"/>
                </a:solidFill>
                <a:latin typeface="Impact"/>
                <a:ea typeface="Impact"/>
                <a:cs typeface="Impact"/>
                <a:sym typeface="Impact"/>
              </a:endParaRPr>
            </a:p>
          </p:txBody>
        </p:sp>
      </p:grpSp>
      <p:sp>
        <p:nvSpPr>
          <p:cNvPr id="375" name="Google Shape;375;p40"/>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WHERE → </a:t>
            </a:r>
            <a:r>
              <a:rPr lang="en-GB" sz="1600">
                <a:latin typeface="Verdana"/>
                <a:ea typeface="Verdana"/>
                <a:cs typeface="Verdana"/>
                <a:sym typeface="Verdana"/>
              </a:rPr>
              <a:t>used to filter records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Used to extract only records that meet specified conditions.</a:t>
            </a:r>
            <a:endParaRPr sz="1600">
              <a:latin typeface="Verdana"/>
              <a:ea typeface="Verdana"/>
              <a:cs typeface="Verdana"/>
              <a:sym typeface="Verdana"/>
            </a:endParaRPr>
          </a:p>
        </p:txBody>
      </p:sp>
      <p:pic>
        <p:nvPicPr>
          <p:cNvPr id="376" name="Google Shape;376;p40"/>
          <p:cNvPicPr preferRelativeResize="0"/>
          <p:nvPr/>
        </p:nvPicPr>
        <p:blipFill>
          <a:blip r:embed="rId4">
            <a:alphaModFix/>
          </a:blip>
          <a:stretch>
            <a:fillRect/>
          </a:stretch>
        </p:blipFill>
        <p:spPr>
          <a:xfrm>
            <a:off x="876300" y="1402925"/>
            <a:ext cx="7391400" cy="32766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41"/>
          <p:cNvGrpSpPr/>
          <p:nvPr/>
        </p:nvGrpSpPr>
        <p:grpSpPr>
          <a:xfrm>
            <a:off x="0" y="-9900"/>
            <a:ext cx="9153900" cy="579300"/>
            <a:chOff x="0" y="-9900"/>
            <a:chExt cx="9153900" cy="579300"/>
          </a:xfrm>
        </p:grpSpPr>
        <p:sp>
          <p:nvSpPr>
            <p:cNvPr id="382" name="Google Shape;382;p4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4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84" name="Google Shape;384;p4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COMBINING CONDITIONS (2/2)</a:t>
              </a:r>
              <a:endParaRPr sz="2500">
                <a:solidFill>
                  <a:srgbClr val="FFFFFF"/>
                </a:solidFill>
                <a:latin typeface="Impact"/>
                <a:ea typeface="Impact"/>
                <a:cs typeface="Impact"/>
                <a:sym typeface="Impact"/>
              </a:endParaRPr>
            </a:p>
          </p:txBody>
        </p:sp>
      </p:grpSp>
      <p:pic>
        <p:nvPicPr>
          <p:cNvPr id="385" name="Google Shape;385;p41"/>
          <p:cNvPicPr preferRelativeResize="0"/>
          <p:nvPr/>
        </p:nvPicPr>
        <p:blipFill>
          <a:blip r:embed="rId4">
            <a:alphaModFix/>
          </a:blip>
          <a:stretch>
            <a:fillRect/>
          </a:stretch>
        </p:blipFill>
        <p:spPr>
          <a:xfrm>
            <a:off x="1708938" y="970400"/>
            <a:ext cx="5726126" cy="1530825"/>
          </a:xfrm>
          <a:prstGeom prst="rect">
            <a:avLst/>
          </a:prstGeom>
          <a:noFill/>
          <a:ln w="28575" cap="flat" cmpd="sng">
            <a:solidFill>
              <a:schemeClr val="dk2"/>
            </a:solidFill>
            <a:prstDash val="solid"/>
            <a:round/>
            <a:headEnd type="none" w="sm" len="sm"/>
            <a:tailEnd type="none" w="sm" len="sm"/>
          </a:ln>
        </p:spPr>
      </p:pic>
      <p:sp>
        <p:nvSpPr>
          <p:cNvPr id="386" name="Google Shape;386;p41"/>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a:t>
            </a:r>
            <a:r>
              <a:rPr lang="en-GB" sz="1600" b="1">
                <a:latin typeface="Verdana"/>
                <a:ea typeface="Verdana"/>
                <a:cs typeface="Verdana"/>
                <a:sym typeface="Verdana"/>
              </a:rPr>
              <a:t>WHERE</a:t>
            </a:r>
            <a:r>
              <a:rPr lang="en-GB" sz="1600">
                <a:latin typeface="Verdana"/>
                <a:ea typeface="Verdana"/>
                <a:cs typeface="Verdana"/>
                <a:sym typeface="Verdana"/>
              </a:rPr>
              <a:t> clause can be combined with logical operators (</a:t>
            </a:r>
            <a:r>
              <a:rPr lang="en-GB" sz="1600" b="1">
                <a:latin typeface="Verdana"/>
                <a:ea typeface="Verdana"/>
                <a:cs typeface="Verdana"/>
                <a:sym typeface="Verdana"/>
              </a:rPr>
              <a:t>AND, OR, NOT</a:t>
            </a:r>
            <a:r>
              <a:rPr lang="en-GB" sz="1600">
                <a:latin typeface="Verdana"/>
                <a:ea typeface="Verdana"/>
                <a:cs typeface="Verdana"/>
                <a:sym typeface="Verdana"/>
              </a:rPr>
              <a:t>)</a:t>
            </a:r>
            <a:endParaRPr sz="1600">
              <a:latin typeface="Verdana"/>
              <a:ea typeface="Verdana"/>
              <a:cs typeface="Verdana"/>
              <a:sym typeface="Verdana"/>
            </a:endParaRPr>
          </a:p>
        </p:txBody>
      </p:sp>
      <p:pic>
        <p:nvPicPr>
          <p:cNvPr id="387" name="Google Shape;387;p41"/>
          <p:cNvPicPr preferRelativeResize="0"/>
          <p:nvPr/>
        </p:nvPicPr>
        <p:blipFill>
          <a:blip r:embed="rId5">
            <a:alphaModFix/>
          </a:blip>
          <a:stretch>
            <a:fillRect/>
          </a:stretch>
        </p:blipFill>
        <p:spPr>
          <a:xfrm>
            <a:off x="1989588" y="2571750"/>
            <a:ext cx="5174714" cy="2518851"/>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392" name="Google Shape;392;p42"/>
          <p:cNvGrpSpPr/>
          <p:nvPr/>
        </p:nvGrpSpPr>
        <p:grpSpPr>
          <a:xfrm>
            <a:off x="0" y="-9900"/>
            <a:ext cx="9153900" cy="579300"/>
            <a:chOff x="0" y="-9900"/>
            <a:chExt cx="9153900" cy="579300"/>
          </a:xfrm>
        </p:grpSpPr>
        <p:sp>
          <p:nvSpPr>
            <p:cNvPr id="393" name="Google Shape;393;p4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4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395" name="Google Shape;395;p4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ORDERING RESULTS</a:t>
              </a:r>
              <a:endParaRPr sz="2500">
                <a:solidFill>
                  <a:srgbClr val="FFFFFF"/>
                </a:solidFill>
                <a:latin typeface="Impact"/>
                <a:ea typeface="Impact"/>
                <a:cs typeface="Impact"/>
                <a:sym typeface="Impact"/>
              </a:endParaRPr>
            </a:p>
          </p:txBody>
        </p:sp>
      </p:grpSp>
      <p:sp>
        <p:nvSpPr>
          <p:cNvPr id="396" name="Google Shape;396;p42"/>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ORDER BY</a:t>
            </a:r>
            <a:r>
              <a:rPr lang="en-GB" sz="1600">
                <a:latin typeface="Verdana"/>
                <a:ea typeface="Verdana"/>
                <a:cs typeface="Verdana"/>
                <a:sym typeface="Verdana"/>
              </a:rPr>
              <a:t> keyword is used to sort the result-set in ascending order or descending order</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Ascending order by default</a:t>
            </a:r>
            <a:endParaRPr sz="1600">
              <a:latin typeface="Verdana"/>
              <a:ea typeface="Verdana"/>
              <a:cs typeface="Verdana"/>
              <a:sym typeface="Verdana"/>
            </a:endParaRPr>
          </a:p>
        </p:txBody>
      </p:sp>
      <p:pic>
        <p:nvPicPr>
          <p:cNvPr id="397" name="Google Shape;397;p42"/>
          <p:cNvPicPr preferRelativeResize="0"/>
          <p:nvPr/>
        </p:nvPicPr>
        <p:blipFill>
          <a:blip r:embed="rId4">
            <a:alphaModFix/>
          </a:blip>
          <a:stretch>
            <a:fillRect/>
          </a:stretch>
        </p:blipFill>
        <p:spPr>
          <a:xfrm>
            <a:off x="152400" y="1638000"/>
            <a:ext cx="8477250" cy="26860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pSp>
        <p:nvGrpSpPr>
          <p:cNvPr id="112" name="Google Shape;112;p16"/>
          <p:cNvGrpSpPr/>
          <p:nvPr/>
        </p:nvGrpSpPr>
        <p:grpSpPr>
          <a:xfrm>
            <a:off x="0" y="-129939"/>
            <a:ext cx="9153900" cy="5337395"/>
            <a:chOff x="0" y="-62"/>
            <a:chExt cx="9153900" cy="569462"/>
          </a:xfrm>
        </p:grpSpPr>
        <p:sp>
          <p:nvSpPr>
            <p:cNvPr id="113" name="Google Shape;113;p16"/>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Databases, SQL, MySQL</a:t>
              </a:r>
              <a:endParaRPr sz="7200">
                <a:solidFill>
                  <a:srgbClr val="FFFFFF"/>
                </a:solidFill>
                <a:latin typeface="Impact"/>
                <a:ea typeface="Impact"/>
                <a:cs typeface="Impact"/>
                <a:sym typeface="Impact"/>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02" name="Google Shape;402;p43"/>
          <p:cNvGrpSpPr/>
          <p:nvPr/>
        </p:nvGrpSpPr>
        <p:grpSpPr>
          <a:xfrm>
            <a:off x="0" y="-9900"/>
            <a:ext cx="9153900" cy="579300"/>
            <a:chOff x="0" y="-9900"/>
            <a:chExt cx="9153900" cy="579300"/>
          </a:xfrm>
        </p:grpSpPr>
        <p:sp>
          <p:nvSpPr>
            <p:cNvPr id="403" name="Google Shape;403;p4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4" name="Google Shape;404;p4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05" name="Google Shape;405;p4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ORDERING RESULTS</a:t>
              </a:r>
              <a:endParaRPr sz="2500">
                <a:solidFill>
                  <a:srgbClr val="FFFFFF"/>
                </a:solidFill>
                <a:latin typeface="Impact"/>
                <a:ea typeface="Impact"/>
                <a:cs typeface="Impact"/>
                <a:sym typeface="Impact"/>
              </a:endParaRPr>
            </a:p>
          </p:txBody>
        </p:sp>
      </p:grpSp>
      <p:sp>
        <p:nvSpPr>
          <p:cNvPr id="406" name="Google Shape;406;p43"/>
          <p:cNvSpPr txBox="1"/>
          <p:nvPr/>
        </p:nvSpPr>
        <p:spPr>
          <a:xfrm>
            <a:off x="0" y="569400"/>
            <a:ext cx="9144000" cy="916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ORDER BY</a:t>
            </a:r>
            <a:r>
              <a:rPr lang="en-GB" sz="1600">
                <a:latin typeface="Verdana"/>
                <a:ea typeface="Verdana"/>
                <a:cs typeface="Verdana"/>
                <a:sym typeface="Verdana"/>
              </a:rPr>
              <a:t> keyword is used to sort the result-set in ascending order or descending order</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Ascending order by default</a:t>
            </a:r>
            <a:endParaRPr sz="1600">
              <a:latin typeface="Verdana"/>
              <a:ea typeface="Verdana"/>
              <a:cs typeface="Verdana"/>
              <a:sym typeface="Verdana"/>
            </a:endParaRPr>
          </a:p>
        </p:txBody>
      </p:sp>
      <p:pic>
        <p:nvPicPr>
          <p:cNvPr id="407" name="Google Shape;407;p43"/>
          <p:cNvPicPr preferRelativeResize="0"/>
          <p:nvPr/>
        </p:nvPicPr>
        <p:blipFill>
          <a:blip r:embed="rId4">
            <a:alphaModFix/>
          </a:blip>
          <a:stretch>
            <a:fillRect/>
          </a:stretch>
        </p:blipFill>
        <p:spPr>
          <a:xfrm>
            <a:off x="152400" y="1638000"/>
            <a:ext cx="8477250" cy="26860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4"/>
          <p:cNvSpPr txBox="1"/>
          <p:nvPr/>
        </p:nvSpPr>
        <p:spPr>
          <a:xfrm>
            <a:off x="0" y="569400"/>
            <a:ext cx="9144000" cy="963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LIMIT</a:t>
            </a:r>
            <a:r>
              <a:rPr lang="en-GB" sz="1600">
                <a:latin typeface="Verdana"/>
                <a:ea typeface="Verdana"/>
                <a:cs typeface="Verdana"/>
                <a:sym typeface="Verdana"/>
              </a:rPr>
              <a:t> will reduce the number of rows to return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OFFSET </a:t>
            </a:r>
            <a:r>
              <a:rPr lang="en-GB" sz="1600">
                <a:latin typeface="Verdana"/>
                <a:ea typeface="Verdana"/>
                <a:cs typeface="Verdana"/>
                <a:sym typeface="Verdana"/>
              </a:rPr>
              <a:t>specifies where to begin counting the number rows from (offsets starts from 0)</a:t>
            </a:r>
            <a:endParaRPr sz="1600">
              <a:latin typeface="Verdana"/>
              <a:ea typeface="Verdana"/>
              <a:cs typeface="Verdana"/>
              <a:sym typeface="Verdana"/>
            </a:endParaRPr>
          </a:p>
        </p:txBody>
      </p:sp>
      <p:grpSp>
        <p:nvGrpSpPr>
          <p:cNvPr id="413" name="Google Shape;413;p44"/>
          <p:cNvGrpSpPr/>
          <p:nvPr/>
        </p:nvGrpSpPr>
        <p:grpSpPr>
          <a:xfrm>
            <a:off x="0" y="-9900"/>
            <a:ext cx="9153900" cy="579300"/>
            <a:chOff x="0" y="-9900"/>
            <a:chExt cx="9153900" cy="579300"/>
          </a:xfrm>
        </p:grpSpPr>
        <p:sp>
          <p:nvSpPr>
            <p:cNvPr id="414" name="Google Shape;414;p4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5" name="Google Shape;415;p4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16" name="Google Shape;416;p4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LIMITING RESULTS</a:t>
              </a:r>
              <a:endParaRPr sz="2500">
                <a:solidFill>
                  <a:srgbClr val="FFFFFF"/>
                </a:solidFill>
                <a:latin typeface="Impact"/>
                <a:ea typeface="Impact"/>
                <a:cs typeface="Impact"/>
                <a:sym typeface="Impact"/>
              </a:endParaRPr>
            </a:p>
          </p:txBody>
        </p:sp>
      </p:grpSp>
      <p:pic>
        <p:nvPicPr>
          <p:cNvPr id="417" name="Google Shape;417;p44"/>
          <p:cNvPicPr preferRelativeResize="0"/>
          <p:nvPr/>
        </p:nvPicPr>
        <p:blipFill>
          <a:blip r:embed="rId4">
            <a:alphaModFix/>
          </a:blip>
          <a:stretch>
            <a:fillRect/>
          </a:stretch>
        </p:blipFill>
        <p:spPr>
          <a:xfrm>
            <a:off x="152400" y="1638000"/>
            <a:ext cx="8763000" cy="31051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5"/>
          <p:cNvSpPr txBox="1"/>
          <p:nvPr/>
        </p:nvSpPr>
        <p:spPr>
          <a:xfrm>
            <a:off x="0" y="569400"/>
            <a:ext cx="9144000" cy="1142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AS</a:t>
            </a:r>
            <a:r>
              <a:rPr lang="en-GB" sz="1600">
                <a:latin typeface="Verdana"/>
                <a:ea typeface="Verdana"/>
                <a:cs typeface="Verdana"/>
                <a:sym typeface="Verdana"/>
              </a:rPr>
              <a:t> is the keyword to give a table, or a column in a table a temporary name.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Aliases are often used to make column names more readable.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An alias only exists for the duration of the query</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23" name="Google Shape;423;p45"/>
          <p:cNvGrpSpPr/>
          <p:nvPr/>
        </p:nvGrpSpPr>
        <p:grpSpPr>
          <a:xfrm>
            <a:off x="0" y="-9900"/>
            <a:ext cx="9153900" cy="579300"/>
            <a:chOff x="0" y="-9900"/>
            <a:chExt cx="9153900" cy="579300"/>
          </a:xfrm>
        </p:grpSpPr>
        <p:sp>
          <p:nvSpPr>
            <p:cNvPr id="424" name="Google Shape;424;p4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4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26" name="Google Shape;426;p4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ALIASES</a:t>
              </a:r>
              <a:endParaRPr sz="2500">
                <a:solidFill>
                  <a:srgbClr val="FFFFFF"/>
                </a:solidFill>
                <a:latin typeface="Impact"/>
                <a:ea typeface="Impact"/>
                <a:cs typeface="Impact"/>
                <a:sym typeface="Impact"/>
              </a:endParaRPr>
            </a:p>
          </p:txBody>
        </p:sp>
      </p:grpSp>
      <p:pic>
        <p:nvPicPr>
          <p:cNvPr id="427" name="Google Shape;427;p45"/>
          <p:cNvPicPr preferRelativeResize="0"/>
          <p:nvPr/>
        </p:nvPicPr>
        <p:blipFill>
          <a:blip r:embed="rId4">
            <a:alphaModFix/>
          </a:blip>
          <a:stretch>
            <a:fillRect/>
          </a:stretch>
        </p:blipFill>
        <p:spPr>
          <a:xfrm>
            <a:off x="622575" y="1995525"/>
            <a:ext cx="3162300" cy="1857375"/>
          </a:xfrm>
          <a:prstGeom prst="rect">
            <a:avLst/>
          </a:prstGeom>
          <a:noFill/>
          <a:ln w="28575" cap="flat" cmpd="sng">
            <a:solidFill>
              <a:schemeClr val="dk2"/>
            </a:solidFill>
            <a:prstDash val="solid"/>
            <a:round/>
            <a:headEnd type="none" w="sm" len="sm"/>
            <a:tailEnd type="none" w="sm" len="sm"/>
          </a:ln>
        </p:spPr>
      </p:pic>
      <p:pic>
        <p:nvPicPr>
          <p:cNvPr id="428" name="Google Shape;428;p45"/>
          <p:cNvPicPr preferRelativeResize="0"/>
          <p:nvPr/>
        </p:nvPicPr>
        <p:blipFill>
          <a:blip r:embed="rId5">
            <a:alphaModFix/>
          </a:blip>
          <a:stretch>
            <a:fillRect/>
          </a:stretch>
        </p:blipFill>
        <p:spPr>
          <a:xfrm>
            <a:off x="4614275" y="1995525"/>
            <a:ext cx="3162300" cy="18573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6"/>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NULL</a:t>
            </a:r>
            <a:r>
              <a:rPr lang="en-GB" sz="1600">
                <a:latin typeface="Verdana"/>
                <a:ea typeface="Verdana"/>
                <a:cs typeface="Verdana"/>
                <a:sym typeface="Verdana"/>
              </a:rPr>
              <a:t> value is a field with no value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If a field in a table is optional, it is possible to insert a new record or update a record without adding a value to this field.</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Then, the field will be saved with a NULL value.</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34" name="Google Shape;434;p46"/>
          <p:cNvGrpSpPr/>
          <p:nvPr/>
        </p:nvGrpSpPr>
        <p:grpSpPr>
          <a:xfrm>
            <a:off x="0" y="-9900"/>
            <a:ext cx="9153900" cy="579300"/>
            <a:chOff x="0" y="-9900"/>
            <a:chExt cx="9153900" cy="579300"/>
          </a:xfrm>
        </p:grpSpPr>
        <p:sp>
          <p:nvSpPr>
            <p:cNvPr id="435" name="Google Shape;435;p46"/>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46"/>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37" name="Google Shape;437;p46"/>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NULL VALUES</a:t>
              </a:r>
              <a:endParaRPr sz="2500">
                <a:solidFill>
                  <a:srgbClr val="FFFFFF"/>
                </a:solidFill>
                <a:latin typeface="Impact"/>
                <a:ea typeface="Impact"/>
                <a:cs typeface="Impact"/>
                <a:sym typeface="Impact"/>
              </a:endParaRPr>
            </a:p>
          </p:txBody>
        </p:sp>
      </p:grpSp>
      <p:pic>
        <p:nvPicPr>
          <p:cNvPr id="438" name="Google Shape;438;p46"/>
          <p:cNvPicPr preferRelativeResize="0"/>
          <p:nvPr/>
        </p:nvPicPr>
        <p:blipFill>
          <a:blip r:embed="rId4">
            <a:alphaModFix/>
          </a:blip>
          <a:stretch>
            <a:fillRect/>
          </a:stretch>
        </p:blipFill>
        <p:spPr>
          <a:xfrm>
            <a:off x="152400" y="2087400"/>
            <a:ext cx="8839200" cy="537189"/>
          </a:xfrm>
          <a:prstGeom prst="rect">
            <a:avLst/>
          </a:prstGeom>
          <a:noFill/>
          <a:ln w="28575" cap="flat" cmpd="sng">
            <a:solidFill>
              <a:schemeClr val="dk2"/>
            </a:solidFill>
            <a:prstDash val="solid"/>
            <a:round/>
            <a:headEnd type="none" w="sm" len="sm"/>
            <a:tailEnd type="none" w="sm" len="sm"/>
          </a:ln>
        </p:spPr>
      </p:pic>
      <p:pic>
        <p:nvPicPr>
          <p:cNvPr id="439" name="Google Shape;439;p46"/>
          <p:cNvPicPr preferRelativeResize="0"/>
          <p:nvPr/>
        </p:nvPicPr>
        <p:blipFill>
          <a:blip r:embed="rId5">
            <a:alphaModFix/>
          </a:blip>
          <a:stretch>
            <a:fillRect/>
          </a:stretch>
        </p:blipFill>
        <p:spPr>
          <a:xfrm>
            <a:off x="3123625" y="2858551"/>
            <a:ext cx="2896750" cy="20767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MIN()</a:t>
            </a:r>
            <a:r>
              <a:rPr lang="en-GB" sz="1600">
                <a:latin typeface="Verdana"/>
                <a:ea typeface="Verdana"/>
                <a:cs typeface="Verdana"/>
                <a:sym typeface="Verdana"/>
              </a:rPr>
              <a:t> returns the smallest value of the selected column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MAX() </a:t>
            </a:r>
            <a:r>
              <a:rPr lang="en-GB" sz="1600">
                <a:latin typeface="Verdana"/>
                <a:ea typeface="Verdana"/>
                <a:cs typeface="Verdana"/>
                <a:sym typeface="Verdana"/>
              </a:rPr>
              <a:t>returns the largest value of the selected column</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45" name="Google Shape;445;p47"/>
          <p:cNvGrpSpPr/>
          <p:nvPr/>
        </p:nvGrpSpPr>
        <p:grpSpPr>
          <a:xfrm>
            <a:off x="0" y="-9900"/>
            <a:ext cx="9153900" cy="579300"/>
            <a:chOff x="0" y="-9900"/>
            <a:chExt cx="9153900" cy="579300"/>
          </a:xfrm>
        </p:grpSpPr>
        <p:sp>
          <p:nvSpPr>
            <p:cNvPr id="446" name="Google Shape;446;p4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7" name="Google Shape;447;p4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48" name="Google Shape;448;p4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MIN, MAX</a:t>
              </a:r>
              <a:endParaRPr sz="2500">
                <a:solidFill>
                  <a:srgbClr val="FFFFFF"/>
                </a:solidFill>
                <a:latin typeface="Impact"/>
                <a:ea typeface="Impact"/>
                <a:cs typeface="Impact"/>
                <a:sym typeface="Impact"/>
              </a:endParaRPr>
            </a:p>
          </p:txBody>
        </p:sp>
      </p:grpSp>
      <p:pic>
        <p:nvPicPr>
          <p:cNvPr id="449" name="Google Shape;449;p47"/>
          <p:cNvPicPr preferRelativeResize="0"/>
          <p:nvPr/>
        </p:nvPicPr>
        <p:blipFill>
          <a:blip r:embed="rId4">
            <a:alphaModFix/>
          </a:blip>
          <a:stretch>
            <a:fillRect/>
          </a:stretch>
        </p:blipFill>
        <p:spPr>
          <a:xfrm>
            <a:off x="820050" y="1946425"/>
            <a:ext cx="2947550" cy="2113125"/>
          </a:xfrm>
          <a:prstGeom prst="rect">
            <a:avLst/>
          </a:prstGeom>
          <a:noFill/>
          <a:ln w="28575" cap="flat" cmpd="sng">
            <a:solidFill>
              <a:schemeClr val="dk2"/>
            </a:solidFill>
            <a:prstDash val="solid"/>
            <a:round/>
            <a:headEnd type="none" w="sm" len="sm"/>
            <a:tailEnd type="none" w="sm" len="sm"/>
          </a:ln>
        </p:spPr>
      </p:pic>
      <p:pic>
        <p:nvPicPr>
          <p:cNvPr id="450" name="Google Shape;450;p47"/>
          <p:cNvPicPr preferRelativeResize="0"/>
          <p:nvPr/>
        </p:nvPicPr>
        <p:blipFill>
          <a:blip r:embed="rId5">
            <a:alphaModFix/>
          </a:blip>
          <a:stretch>
            <a:fillRect/>
          </a:stretch>
        </p:blipFill>
        <p:spPr>
          <a:xfrm>
            <a:off x="4973125" y="1946417"/>
            <a:ext cx="2947550" cy="2113133"/>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8"/>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COUNT()</a:t>
            </a:r>
            <a:r>
              <a:rPr lang="en-GB" sz="1600">
                <a:latin typeface="Verdana"/>
                <a:ea typeface="Verdana"/>
                <a:cs typeface="Verdana"/>
                <a:sym typeface="Verdana"/>
              </a:rPr>
              <a:t> returns the number of rows that matches a specified criteria</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AVG() </a:t>
            </a:r>
            <a:r>
              <a:rPr lang="en-GB" sz="1600">
                <a:latin typeface="Verdana"/>
                <a:ea typeface="Verdana"/>
                <a:cs typeface="Verdana"/>
                <a:sym typeface="Verdana"/>
              </a:rPr>
              <a:t>returns the average value of a numeric column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SUM()</a:t>
            </a:r>
            <a:r>
              <a:rPr lang="en-GB" sz="1600">
                <a:latin typeface="Verdana"/>
                <a:ea typeface="Verdana"/>
                <a:cs typeface="Verdana"/>
                <a:sym typeface="Verdana"/>
              </a:rPr>
              <a:t> returns the total sum of a numeric column</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56" name="Google Shape;456;p48"/>
          <p:cNvGrpSpPr/>
          <p:nvPr/>
        </p:nvGrpSpPr>
        <p:grpSpPr>
          <a:xfrm>
            <a:off x="0" y="-9900"/>
            <a:ext cx="9153900" cy="579300"/>
            <a:chOff x="0" y="-9900"/>
            <a:chExt cx="9153900" cy="579300"/>
          </a:xfrm>
        </p:grpSpPr>
        <p:sp>
          <p:nvSpPr>
            <p:cNvPr id="457" name="Google Shape;457;p4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4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59" name="Google Shape;459;p4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COUNT, AVERAGE, SUM</a:t>
              </a:r>
              <a:endParaRPr sz="2500">
                <a:solidFill>
                  <a:srgbClr val="FFFFFF"/>
                </a:solidFill>
                <a:latin typeface="Impact"/>
                <a:ea typeface="Impact"/>
                <a:cs typeface="Impact"/>
                <a:sym typeface="Impact"/>
              </a:endParaRPr>
            </a:p>
          </p:txBody>
        </p:sp>
      </p:grpSp>
      <p:pic>
        <p:nvPicPr>
          <p:cNvPr id="460" name="Google Shape;460;p48"/>
          <p:cNvPicPr preferRelativeResize="0"/>
          <p:nvPr/>
        </p:nvPicPr>
        <p:blipFill>
          <a:blip r:embed="rId4">
            <a:alphaModFix/>
          </a:blip>
          <a:stretch>
            <a:fillRect/>
          </a:stretch>
        </p:blipFill>
        <p:spPr>
          <a:xfrm>
            <a:off x="416525" y="2087400"/>
            <a:ext cx="2590800" cy="1857375"/>
          </a:xfrm>
          <a:prstGeom prst="rect">
            <a:avLst/>
          </a:prstGeom>
          <a:noFill/>
          <a:ln w="28575" cap="flat" cmpd="sng">
            <a:solidFill>
              <a:schemeClr val="dk2"/>
            </a:solidFill>
            <a:prstDash val="solid"/>
            <a:round/>
            <a:headEnd type="none" w="sm" len="sm"/>
            <a:tailEnd type="none" w="sm" len="sm"/>
          </a:ln>
        </p:spPr>
      </p:pic>
      <p:pic>
        <p:nvPicPr>
          <p:cNvPr id="461" name="Google Shape;461;p48"/>
          <p:cNvPicPr preferRelativeResize="0"/>
          <p:nvPr/>
        </p:nvPicPr>
        <p:blipFill>
          <a:blip r:embed="rId5">
            <a:alphaModFix/>
          </a:blip>
          <a:stretch>
            <a:fillRect/>
          </a:stretch>
        </p:blipFill>
        <p:spPr>
          <a:xfrm>
            <a:off x="3281538" y="2087400"/>
            <a:ext cx="2590800" cy="1857375"/>
          </a:xfrm>
          <a:prstGeom prst="rect">
            <a:avLst/>
          </a:prstGeom>
          <a:noFill/>
          <a:ln w="28575" cap="flat" cmpd="sng">
            <a:solidFill>
              <a:schemeClr val="dk2"/>
            </a:solidFill>
            <a:prstDash val="solid"/>
            <a:round/>
            <a:headEnd type="none" w="sm" len="sm"/>
            <a:tailEnd type="none" w="sm" len="sm"/>
          </a:ln>
        </p:spPr>
      </p:pic>
      <p:pic>
        <p:nvPicPr>
          <p:cNvPr id="462" name="Google Shape;462;p48"/>
          <p:cNvPicPr preferRelativeResize="0"/>
          <p:nvPr/>
        </p:nvPicPr>
        <p:blipFill>
          <a:blip r:embed="rId6">
            <a:alphaModFix/>
          </a:blip>
          <a:stretch>
            <a:fillRect/>
          </a:stretch>
        </p:blipFill>
        <p:spPr>
          <a:xfrm>
            <a:off x="6146575" y="2087400"/>
            <a:ext cx="2590800" cy="18573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p:nvPr/>
        </p:nvSpPr>
        <p:spPr>
          <a:xfrm>
            <a:off x="0" y="569400"/>
            <a:ext cx="9144000" cy="812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Wildcard characters </a:t>
            </a:r>
            <a:r>
              <a:rPr lang="en-GB" sz="1600">
                <a:latin typeface="Verdana"/>
                <a:ea typeface="Verdana"/>
                <a:cs typeface="Verdana"/>
                <a:sym typeface="Verdana"/>
              </a:rPr>
              <a:t>are used to substitute one or more characters in a string.</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They are used with the SQL LIKE operator.</a:t>
            </a:r>
            <a:endParaRPr sz="1600">
              <a:latin typeface="Verdana"/>
              <a:ea typeface="Verdana"/>
              <a:cs typeface="Verdana"/>
              <a:sym typeface="Verdana"/>
            </a:endParaRPr>
          </a:p>
        </p:txBody>
      </p:sp>
      <p:grpSp>
        <p:nvGrpSpPr>
          <p:cNvPr id="468" name="Google Shape;468;p49"/>
          <p:cNvGrpSpPr/>
          <p:nvPr/>
        </p:nvGrpSpPr>
        <p:grpSpPr>
          <a:xfrm>
            <a:off x="0" y="-9900"/>
            <a:ext cx="9153900" cy="579300"/>
            <a:chOff x="0" y="-9900"/>
            <a:chExt cx="9153900" cy="579300"/>
          </a:xfrm>
        </p:grpSpPr>
        <p:sp>
          <p:nvSpPr>
            <p:cNvPr id="469" name="Google Shape;469;p4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4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71" name="Google Shape;471;p4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Wildcards</a:t>
              </a:r>
              <a:endParaRPr sz="2500">
                <a:solidFill>
                  <a:srgbClr val="FFFFFF"/>
                </a:solidFill>
                <a:latin typeface="Impact"/>
                <a:ea typeface="Impact"/>
                <a:cs typeface="Impact"/>
                <a:sym typeface="Impact"/>
              </a:endParaRPr>
            </a:p>
          </p:txBody>
        </p:sp>
      </p:grpSp>
      <p:pic>
        <p:nvPicPr>
          <p:cNvPr id="472" name="Google Shape;472;p49"/>
          <p:cNvPicPr preferRelativeResize="0"/>
          <p:nvPr/>
        </p:nvPicPr>
        <p:blipFill>
          <a:blip r:embed="rId4">
            <a:alphaModFix/>
          </a:blip>
          <a:stretch>
            <a:fillRect/>
          </a:stretch>
        </p:blipFill>
        <p:spPr>
          <a:xfrm>
            <a:off x="1135750" y="1382100"/>
            <a:ext cx="6872512" cy="36090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0"/>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LIKE </a:t>
            </a:r>
            <a:r>
              <a:rPr lang="en-GB" sz="1600">
                <a:latin typeface="Verdana"/>
                <a:ea typeface="Verdana"/>
                <a:cs typeface="Verdana"/>
                <a:sym typeface="Verdana"/>
              </a:rPr>
              <a:t>operator is used in a WHERE clause to search for a specified pattern in a column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There are 2 wildcards often used in conjunction with the LIKE operator:</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 - the percent sign represents 0, 1 or multiple characters</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_ - the underscore represents a single character</a:t>
            </a:r>
            <a:endParaRPr sz="1600">
              <a:latin typeface="Verdana"/>
              <a:ea typeface="Verdana"/>
              <a:cs typeface="Verdana"/>
              <a:sym typeface="Verdana"/>
            </a:endParaRPr>
          </a:p>
          <a:p>
            <a:pPr marL="0" lvl="0" indent="0" algn="l" rtl="0">
              <a:lnSpc>
                <a:spcPct val="115000"/>
              </a:lnSpc>
              <a:spcBef>
                <a:spcPts val="0"/>
              </a:spcBef>
              <a:spcAft>
                <a:spcPts val="0"/>
              </a:spcAft>
              <a:buNone/>
            </a:pPr>
            <a:endParaRPr sz="1600">
              <a:latin typeface="Verdana"/>
              <a:ea typeface="Verdana"/>
              <a:cs typeface="Verdana"/>
              <a:sym typeface="Verdana"/>
            </a:endParaRPr>
          </a:p>
        </p:txBody>
      </p:sp>
      <p:grpSp>
        <p:nvGrpSpPr>
          <p:cNvPr id="478" name="Google Shape;478;p50"/>
          <p:cNvGrpSpPr/>
          <p:nvPr/>
        </p:nvGrpSpPr>
        <p:grpSpPr>
          <a:xfrm>
            <a:off x="0" y="-9900"/>
            <a:ext cx="9153900" cy="579300"/>
            <a:chOff x="0" y="-9900"/>
            <a:chExt cx="9153900" cy="579300"/>
          </a:xfrm>
        </p:grpSpPr>
        <p:sp>
          <p:nvSpPr>
            <p:cNvPr id="479" name="Google Shape;479;p5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0" name="Google Shape;480;p5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81" name="Google Shape;481;p5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LIKE</a:t>
              </a:r>
              <a:endParaRPr sz="2500">
                <a:solidFill>
                  <a:srgbClr val="FFFFFF"/>
                </a:solidFill>
                <a:latin typeface="Impact"/>
                <a:ea typeface="Impact"/>
                <a:cs typeface="Impact"/>
                <a:sym typeface="Impact"/>
              </a:endParaRPr>
            </a:p>
          </p:txBody>
        </p:sp>
      </p:grpSp>
      <p:pic>
        <p:nvPicPr>
          <p:cNvPr id="482" name="Google Shape;482;p50"/>
          <p:cNvPicPr preferRelativeResize="0"/>
          <p:nvPr/>
        </p:nvPicPr>
        <p:blipFill>
          <a:blip r:embed="rId4">
            <a:alphaModFix/>
          </a:blip>
          <a:stretch>
            <a:fillRect/>
          </a:stretch>
        </p:blipFill>
        <p:spPr>
          <a:xfrm>
            <a:off x="152400" y="2239800"/>
            <a:ext cx="8839200" cy="205085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1"/>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IN </a:t>
            </a:r>
            <a:r>
              <a:rPr lang="en-GB" sz="1600">
                <a:latin typeface="Verdana"/>
                <a:ea typeface="Verdana"/>
                <a:cs typeface="Verdana"/>
                <a:sym typeface="Verdana"/>
              </a:rPr>
              <a:t>operator allows you to specify multiple values in a WHERE clause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IN operator is a shorthand for multiple OR conditions</a:t>
            </a:r>
            <a:endParaRPr sz="1600">
              <a:latin typeface="Verdana"/>
              <a:ea typeface="Verdana"/>
              <a:cs typeface="Verdana"/>
              <a:sym typeface="Verdana"/>
            </a:endParaRPr>
          </a:p>
        </p:txBody>
      </p:sp>
      <p:grpSp>
        <p:nvGrpSpPr>
          <p:cNvPr id="488" name="Google Shape;488;p51"/>
          <p:cNvGrpSpPr/>
          <p:nvPr/>
        </p:nvGrpSpPr>
        <p:grpSpPr>
          <a:xfrm>
            <a:off x="0" y="-9900"/>
            <a:ext cx="9153900" cy="579300"/>
            <a:chOff x="0" y="-9900"/>
            <a:chExt cx="9153900" cy="579300"/>
          </a:xfrm>
        </p:grpSpPr>
        <p:sp>
          <p:nvSpPr>
            <p:cNvPr id="489" name="Google Shape;489;p5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5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491" name="Google Shape;491;p5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a:t>
              </a:r>
              <a:endParaRPr sz="2500">
                <a:solidFill>
                  <a:srgbClr val="FFFFFF"/>
                </a:solidFill>
                <a:latin typeface="Impact"/>
                <a:ea typeface="Impact"/>
                <a:cs typeface="Impact"/>
                <a:sym typeface="Impact"/>
              </a:endParaRPr>
            </a:p>
          </p:txBody>
        </p:sp>
      </p:grpSp>
      <p:pic>
        <p:nvPicPr>
          <p:cNvPr id="492" name="Google Shape;492;p51"/>
          <p:cNvPicPr preferRelativeResize="0"/>
          <p:nvPr/>
        </p:nvPicPr>
        <p:blipFill>
          <a:blip r:embed="rId4">
            <a:alphaModFix/>
          </a:blip>
          <a:stretch>
            <a:fillRect/>
          </a:stretch>
        </p:blipFill>
        <p:spPr>
          <a:xfrm>
            <a:off x="2608972" y="1383000"/>
            <a:ext cx="3935975" cy="34106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BETWEEN </a:t>
            </a:r>
            <a:r>
              <a:rPr lang="en-GB" sz="1600">
                <a:latin typeface="Verdana"/>
                <a:ea typeface="Verdana"/>
                <a:cs typeface="Verdana"/>
                <a:sym typeface="Verdana"/>
              </a:rPr>
              <a:t>operator selects values within a given range.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values can be numbers, text or dates.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BETWEEN operator is inclusive: begin and end values are included.</a:t>
            </a:r>
            <a:endParaRPr sz="1600">
              <a:latin typeface="Verdana"/>
              <a:ea typeface="Verdana"/>
              <a:cs typeface="Verdana"/>
              <a:sym typeface="Verdana"/>
            </a:endParaRPr>
          </a:p>
        </p:txBody>
      </p:sp>
      <p:grpSp>
        <p:nvGrpSpPr>
          <p:cNvPr id="498" name="Google Shape;498;p52"/>
          <p:cNvGrpSpPr/>
          <p:nvPr/>
        </p:nvGrpSpPr>
        <p:grpSpPr>
          <a:xfrm>
            <a:off x="0" y="-9900"/>
            <a:ext cx="9153900" cy="579300"/>
            <a:chOff x="0" y="-9900"/>
            <a:chExt cx="9153900" cy="579300"/>
          </a:xfrm>
        </p:grpSpPr>
        <p:sp>
          <p:nvSpPr>
            <p:cNvPr id="499" name="Google Shape;499;p5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p5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01" name="Google Shape;501;p5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BETWEEN</a:t>
              </a:r>
              <a:endParaRPr sz="2500">
                <a:solidFill>
                  <a:srgbClr val="FFFFFF"/>
                </a:solidFill>
                <a:latin typeface="Impact"/>
                <a:ea typeface="Impact"/>
                <a:cs typeface="Impact"/>
                <a:sym typeface="Impact"/>
              </a:endParaRPr>
            </a:p>
          </p:txBody>
        </p:sp>
      </p:grpSp>
      <p:pic>
        <p:nvPicPr>
          <p:cNvPr id="502" name="Google Shape;502;p52"/>
          <p:cNvPicPr preferRelativeResize="0"/>
          <p:nvPr/>
        </p:nvPicPr>
        <p:blipFill>
          <a:blip r:embed="rId4">
            <a:alphaModFix/>
          </a:blip>
          <a:stretch>
            <a:fillRect/>
          </a:stretch>
        </p:blipFill>
        <p:spPr>
          <a:xfrm>
            <a:off x="2046413" y="2087400"/>
            <a:ext cx="5061075" cy="22920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119" name="Google Shape;119;p17"/>
          <p:cNvGrpSpPr/>
          <p:nvPr/>
        </p:nvGrpSpPr>
        <p:grpSpPr>
          <a:xfrm>
            <a:off x="0" y="-9900"/>
            <a:ext cx="9153900" cy="579300"/>
            <a:chOff x="0" y="-9900"/>
            <a:chExt cx="9153900" cy="579300"/>
          </a:xfrm>
        </p:grpSpPr>
        <p:sp>
          <p:nvSpPr>
            <p:cNvPr id="120" name="Google Shape;120;p1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22" name="Google Shape;122;p1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Quick links to get help</a:t>
              </a:r>
              <a:endParaRPr sz="2500">
                <a:solidFill>
                  <a:srgbClr val="FFFFFF"/>
                </a:solidFill>
                <a:latin typeface="Impact"/>
                <a:ea typeface="Impact"/>
                <a:cs typeface="Impact"/>
                <a:sym typeface="Impact"/>
              </a:endParaRPr>
            </a:p>
          </p:txBody>
        </p:sp>
      </p:grpSp>
      <p:sp>
        <p:nvSpPr>
          <p:cNvPr id="123" name="Google Shape;123;p17"/>
          <p:cNvSpPr txBox="1"/>
          <p:nvPr/>
        </p:nvSpPr>
        <p:spPr>
          <a:xfrm>
            <a:off x="2322450" y="2839975"/>
            <a:ext cx="4499100" cy="2184300"/>
          </a:xfrm>
          <a:prstGeom prst="rect">
            <a:avLst/>
          </a:prstGeom>
          <a:noFill/>
          <a:ln w="19050" cap="flat" cmpd="sng">
            <a:solidFill>
              <a:srgbClr val="E58E02"/>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latin typeface="Verdana"/>
                <a:ea typeface="Verdana"/>
                <a:cs typeface="Verdana"/>
                <a:sym typeface="Verdana"/>
              </a:rPr>
              <a:t>Google</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4"/>
              </a:rPr>
              <a:t>W3 school tutorial</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5"/>
              </a:rPr>
              <a:t>MySQL official documentation</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6"/>
              </a:rPr>
              <a:t>MySQL Workbench documentation</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7"/>
              </a:rPr>
              <a:t>Tutorialspoint tutorial</a:t>
            </a:r>
            <a:endParaRPr>
              <a:latin typeface="Verdana"/>
              <a:ea typeface="Verdana"/>
              <a:cs typeface="Verdana"/>
              <a:sym typeface="Verdana"/>
            </a:endParaRPr>
          </a:p>
          <a:p>
            <a:pPr marL="457200" lvl="0" indent="-317500" algn="l" rtl="0">
              <a:lnSpc>
                <a:spcPct val="150000"/>
              </a:lnSpc>
              <a:spcBef>
                <a:spcPts val="0"/>
              </a:spcBef>
              <a:spcAft>
                <a:spcPts val="0"/>
              </a:spcAft>
              <a:buSzPts val="1400"/>
              <a:buFont typeface="Verdana"/>
              <a:buChar char="●"/>
            </a:pPr>
            <a:r>
              <a:rPr lang="en-GB" u="sng">
                <a:solidFill>
                  <a:schemeClr val="hlink"/>
                </a:solidFill>
                <a:latin typeface="Verdana"/>
                <a:ea typeface="Verdana"/>
                <a:cs typeface="Verdana"/>
                <a:sym typeface="Verdana"/>
                <a:hlinkClick r:id="rId8"/>
              </a:rPr>
              <a:t>Geeks for Geeks</a:t>
            </a:r>
            <a:endParaRPr>
              <a:latin typeface="Verdana"/>
              <a:ea typeface="Verdana"/>
              <a:cs typeface="Verdana"/>
              <a:sym typeface="Verdana"/>
            </a:endParaRPr>
          </a:p>
        </p:txBody>
      </p:sp>
      <p:pic>
        <p:nvPicPr>
          <p:cNvPr id="124" name="Google Shape;124;p17"/>
          <p:cNvPicPr preferRelativeResize="0"/>
          <p:nvPr/>
        </p:nvPicPr>
        <p:blipFill>
          <a:blip r:embed="rId9">
            <a:alphaModFix/>
          </a:blip>
          <a:stretch>
            <a:fillRect/>
          </a:stretch>
        </p:blipFill>
        <p:spPr>
          <a:xfrm>
            <a:off x="3484975" y="853625"/>
            <a:ext cx="2183949" cy="1637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grpSp>
        <p:nvGrpSpPr>
          <p:cNvPr id="507" name="Google Shape;507;p53"/>
          <p:cNvGrpSpPr/>
          <p:nvPr/>
        </p:nvGrpSpPr>
        <p:grpSpPr>
          <a:xfrm>
            <a:off x="0" y="-129939"/>
            <a:ext cx="9153900" cy="5337395"/>
            <a:chOff x="0" y="-62"/>
            <a:chExt cx="9153900" cy="569462"/>
          </a:xfrm>
        </p:grpSpPr>
        <p:sp>
          <p:nvSpPr>
            <p:cNvPr id="508" name="Google Shape;508;p53"/>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3"/>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Advanced queries</a:t>
              </a:r>
              <a:endParaRPr sz="7200">
                <a:solidFill>
                  <a:srgbClr val="FFFFFF"/>
                </a:solidFill>
                <a:latin typeface="Impact"/>
                <a:ea typeface="Impact"/>
                <a:cs typeface="Impact"/>
                <a:sym typeface="Impac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4"/>
          <p:cNvSpPr txBox="1"/>
          <p:nvPr/>
        </p:nvSpPr>
        <p:spPr>
          <a:xfrm>
            <a:off x="0" y="569400"/>
            <a:ext cx="9144000" cy="1518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GROUP BY </a:t>
            </a:r>
            <a:r>
              <a:rPr lang="en-GB" sz="1600">
                <a:latin typeface="Verdana"/>
                <a:ea typeface="Verdana"/>
                <a:cs typeface="Verdana"/>
                <a:sym typeface="Verdana"/>
              </a:rPr>
              <a:t>statement groups rows that have the same values into summary rows (like find the number of customers in each country → group by country and aggregate the rows).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The </a:t>
            </a:r>
            <a:r>
              <a:rPr lang="en-GB" sz="1600" b="1">
                <a:latin typeface="Verdana"/>
                <a:ea typeface="Verdana"/>
                <a:cs typeface="Verdana"/>
                <a:sym typeface="Verdana"/>
              </a:rPr>
              <a:t>GROUP BY</a:t>
            </a:r>
            <a:r>
              <a:rPr lang="en-GB" sz="1600">
                <a:latin typeface="Verdana"/>
                <a:ea typeface="Verdana"/>
                <a:cs typeface="Verdana"/>
                <a:sym typeface="Verdana"/>
              </a:rPr>
              <a:t> statement is often used with aggregate functions (COUNT, MAX, MIN, SUM, AVG) to group the result-set by one or more columns.</a:t>
            </a:r>
            <a:endParaRPr sz="1600">
              <a:latin typeface="Verdana"/>
              <a:ea typeface="Verdana"/>
              <a:cs typeface="Verdana"/>
              <a:sym typeface="Verdana"/>
            </a:endParaRPr>
          </a:p>
        </p:txBody>
      </p:sp>
      <p:grpSp>
        <p:nvGrpSpPr>
          <p:cNvPr id="515" name="Google Shape;515;p54"/>
          <p:cNvGrpSpPr/>
          <p:nvPr/>
        </p:nvGrpSpPr>
        <p:grpSpPr>
          <a:xfrm>
            <a:off x="0" y="-9900"/>
            <a:ext cx="9153900" cy="579300"/>
            <a:chOff x="0" y="-9900"/>
            <a:chExt cx="9153900" cy="579300"/>
          </a:xfrm>
        </p:grpSpPr>
        <p:sp>
          <p:nvSpPr>
            <p:cNvPr id="516" name="Google Shape;516;p5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 name="Google Shape;517;p5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18" name="Google Shape;518;p5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GROUP BY</a:t>
              </a:r>
              <a:endParaRPr sz="2500">
                <a:solidFill>
                  <a:srgbClr val="FFFFFF"/>
                </a:solidFill>
                <a:latin typeface="Impact"/>
                <a:ea typeface="Impact"/>
                <a:cs typeface="Impact"/>
                <a:sym typeface="Impact"/>
              </a:endParaRPr>
            </a:p>
          </p:txBody>
        </p:sp>
      </p:grpSp>
      <p:pic>
        <p:nvPicPr>
          <p:cNvPr id="519" name="Google Shape;519;p54"/>
          <p:cNvPicPr preferRelativeResize="0"/>
          <p:nvPr/>
        </p:nvPicPr>
        <p:blipFill>
          <a:blip r:embed="rId4">
            <a:alphaModFix/>
          </a:blip>
          <a:stretch>
            <a:fillRect/>
          </a:stretch>
        </p:blipFill>
        <p:spPr>
          <a:xfrm>
            <a:off x="320588" y="2136250"/>
            <a:ext cx="3168376" cy="2812400"/>
          </a:xfrm>
          <a:prstGeom prst="rect">
            <a:avLst/>
          </a:prstGeom>
          <a:noFill/>
          <a:ln>
            <a:noFill/>
          </a:ln>
        </p:spPr>
      </p:pic>
      <p:pic>
        <p:nvPicPr>
          <p:cNvPr id="520" name="Google Shape;520;p54"/>
          <p:cNvPicPr preferRelativeResize="0"/>
          <p:nvPr/>
        </p:nvPicPr>
        <p:blipFill>
          <a:blip r:embed="rId5">
            <a:alphaModFix/>
          </a:blip>
          <a:stretch>
            <a:fillRect/>
          </a:stretch>
        </p:blipFill>
        <p:spPr>
          <a:xfrm>
            <a:off x="3874849" y="2520551"/>
            <a:ext cx="4736650" cy="2043800"/>
          </a:xfrm>
          <a:prstGeom prst="rect">
            <a:avLst/>
          </a:prstGeom>
          <a:noFill/>
          <a:ln>
            <a:noFill/>
          </a:ln>
        </p:spPr>
      </p:pic>
      <p:sp>
        <p:nvSpPr>
          <p:cNvPr id="521" name="Google Shape;521;p54"/>
          <p:cNvSpPr txBox="1"/>
          <p:nvPr/>
        </p:nvSpPr>
        <p:spPr>
          <a:xfrm>
            <a:off x="3820588" y="4564350"/>
            <a:ext cx="5114400" cy="42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i="1">
                <a:latin typeface="Verdana"/>
                <a:ea typeface="Verdana"/>
                <a:cs typeface="Verdana"/>
                <a:sym typeface="Verdana"/>
              </a:rPr>
              <a:t>How many customers are there per country?</a:t>
            </a:r>
            <a:endParaRPr sz="1600" i="1">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5"/>
          <p:cNvSpPr txBox="1"/>
          <p:nvPr/>
        </p:nvSpPr>
        <p:spPr>
          <a:xfrm>
            <a:off x="0" y="569400"/>
            <a:ext cx="9144000" cy="1065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HAVING </a:t>
            </a:r>
            <a:r>
              <a:rPr lang="en-GB" sz="1600">
                <a:latin typeface="Verdana"/>
                <a:ea typeface="Verdana"/>
                <a:cs typeface="Verdana"/>
                <a:sym typeface="Verdana"/>
              </a:rPr>
              <a:t>clause was added to SQL because the WHERE keyword could not be used with aggregate functions.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Same use as WHERE but to filter after the data was aggregated.</a:t>
            </a:r>
            <a:endParaRPr sz="1600">
              <a:latin typeface="Verdana"/>
              <a:ea typeface="Verdana"/>
              <a:cs typeface="Verdana"/>
              <a:sym typeface="Verdana"/>
            </a:endParaRPr>
          </a:p>
        </p:txBody>
      </p:sp>
      <p:grpSp>
        <p:nvGrpSpPr>
          <p:cNvPr id="527" name="Google Shape;527;p55"/>
          <p:cNvGrpSpPr/>
          <p:nvPr/>
        </p:nvGrpSpPr>
        <p:grpSpPr>
          <a:xfrm>
            <a:off x="0" y="-9900"/>
            <a:ext cx="9153900" cy="579300"/>
            <a:chOff x="0" y="-9900"/>
            <a:chExt cx="9153900" cy="579300"/>
          </a:xfrm>
        </p:grpSpPr>
        <p:sp>
          <p:nvSpPr>
            <p:cNvPr id="528" name="Google Shape;528;p5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9" name="Google Shape;529;p5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30" name="Google Shape;530;p5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HAVING</a:t>
              </a:r>
              <a:endParaRPr sz="2500">
                <a:solidFill>
                  <a:srgbClr val="FFFFFF"/>
                </a:solidFill>
                <a:latin typeface="Impact"/>
                <a:ea typeface="Impact"/>
                <a:cs typeface="Impact"/>
                <a:sym typeface="Impact"/>
              </a:endParaRPr>
            </a:p>
          </p:txBody>
        </p:sp>
      </p:grpSp>
      <p:pic>
        <p:nvPicPr>
          <p:cNvPr id="531" name="Google Shape;531;p55"/>
          <p:cNvPicPr preferRelativeResize="0"/>
          <p:nvPr/>
        </p:nvPicPr>
        <p:blipFill>
          <a:blip r:embed="rId4">
            <a:alphaModFix/>
          </a:blip>
          <a:stretch>
            <a:fillRect/>
          </a:stretch>
        </p:blipFill>
        <p:spPr>
          <a:xfrm>
            <a:off x="152400" y="1786800"/>
            <a:ext cx="3350504" cy="3204300"/>
          </a:xfrm>
          <a:prstGeom prst="rect">
            <a:avLst/>
          </a:prstGeom>
          <a:noFill/>
          <a:ln w="38100" cap="flat" cmpd="sng">
            <a:solidFill>
              <a:srgbClr val="FF0000"/>
            </a:solidFill>
            <a:prstDash val="solid"/>
            <a:round/>
            <a:headEnd type="none" w="sm" len="sm"/>
            <a:tailEnd type="none" w="sm" len="sm"/>
          </a:ln>
        </p:spPr>
      </p:pic>
      <p:pic>
        <p:nvPicPr>
          <p:cNvPr id="532" name="Google Shape;532;p55"/>
          <p:cNvPicPr preferRelativeResize="0"/>
          <p:nvPr/>
        </p:nvPicPr>
        <p:blipFill>
          <a:blip r:embed="rId5">
            <a:alphaModFix/>
          </a:blip>
          <a:stretch>
            <a:fillRect/>
          </a:stretch>
        </p:blipFill>
        <p:spPr>
          <a:xfrm>
            <a:off x="3778087" y="1634400"/>
            <a:ext cx="5114525" cy="2603475"/>
          </a:xfrm>
          <a:prstGeom prst="rect">
            <a:avLst/>
          </a:prstGeom>
          <a:noFill/>
          <a:ln>
            <a:noFill/>
          </a:ln>
        </p:spPr>
      </p:pic>
      <p:sp>
        <p:nvSpPr>
          <p:cNvPr id="533" name="Google Shape;533;p55"/>
          <p:cNvSpPr txBox="1"/>
          <p:nvPr/>
        </p:nvSpPr>
        <p:spPr>
          <a:xfrm>
            <a:off x="3594075" y="4326000"/>
            <a:ext cx="5511300" cy="817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500" i="1">
                <a:latin typeface="Verdana"/>
                <a:ea typeface="Verdana"/>
                <a:cs typeface="Verdana"/>
                <a:sym typeface="Verdana"/>
              </a:rPr>
              <a:t>How many customers are there per country? But </a:t>
            </a:r>
            <a:r>
              <a:rPr lang="en-GB" sz="1500" b="1" i="1">
                <a:latin typeface="Verdana"/>
                <a:ea typeface="Verdana"/>
                <a:cs typeface="Verdana"/>
                <a:sym typeface="Verdana"/>
              </a:rPr>
              <a:t>only include countries with more than 5 customers</a:t>
            </a:r>
            <a:endParaRPr sz="1500" b="1" i="1">
              <a:latin typeface="Verdana"/>
              <a:ea typeface="Verdana"/>
              <a:cs typeface="Verdana"/>
              <a:sym typeface="Verdan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pSp>
        <p:nvGrpSpPr>
          <p:cNvPr id="538" name="Google Shape;538;p56"/>
          <p:cNvGrpSpPr/>
          <p:nvPr/>
        </p:nvGrpSpPr>
        <p:grpSpPr>
          <a:xfrm>
            <a:off x="0" y="-129939"/>
            <a:ext cx="9153900" cy="5337395"/>
            <a:chOff x="0" y="-62"/>
            <a:chExt cx="9153900" cy="569462"/>
          </a:xfrm>
        </p:grpSpPr>
        <p:sp>
          <p:nvSpPr>
            <p:cNvPr id="539" name="Google Shape;539;p56"/>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6"/>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Practice time!</a:t>
              </a:r>
              <a:endParaRPr sz="7200">
                <a:solidFill>
                  <a:srgbClr val="FFFFFF"/>
                </a:solidFill>
                <a:latin typeface="Impact"/>
                <a:ea typeface="Impact"/>
                <a:cs typeface="Impact"/>
                <a:sym typeface="Impact"/>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5" name="Google Shape;545;p57"/>
          <p:cNvGrpSpPr/>
          <p:nvPr/>
        </p:nvGrpSpPr>
        <p:grpSpPr>
          <a:xfrm>
            <a:off x="0" y="-9900"/>
            <a:ext cx="9153900" cy="579300"/>
            <a:chOff x="0" y="-9900"/>
            <a:chExt cx="9153900" cy="579300"/>
          </a:xfrm>
        </p:grpSpPr>
        <p:sp>
          <p:nvSpPr>
            <p:cNvPr id="546" name="Google Shape;546;p5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7" name="Google Shape;547;p5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48" name="Google Shape;548;p5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interactive exercises</a:t>
              </a:r>
              <a:endParaRPr sz="2500">
                <a:solidFill>
                  <a:srgbClr val="FFFFFF"/>
                </a:solidFill>
                <a:latin typeface="Impact"/>
                <a:ea typeface="Impact"/>
                <a:cs typeface="Impact"/>
                <a:sym typeface="Impact"/>
              </a:endParaRPr>
            </a:p>
          </p:txBody>
        </p:sp>
      </p:grpSp>
      <p:pic>
        <p:nvPicPr>
          <p:cNvPr id="549" name="Google Shape;549;p57">
            <a:hlinkClick r:id="rId4"/>
          </p:cNvPr>
          <p:cNvPicPr preferRelativeResize="0"/>
          <p:nvPr/>
        </p:nvPicPr>
        <p:blipFill>
          <a:blip r:embed="rId5">
            <a:alphaModFix/>
          </a:blip>
          <a:stretch>
            <a:fillRect/>
          </a:stretch>
        </p:blipFill>
        <p:spPr>
          <a:xfrm>
            <a:off x="312275" y="1807250"/>
            <a:ext cx="8210550" cy="1390650"/>
          </a:xfrm>
          <a:prstGeom prst="rect">
            <a:avLst/>
          </a:prstGeom>
          <a:noFill/>
          <a:ln w="114300" cap="flat" cmpd="sng">
            <a:solidFill>
              <a:schemeClr val="dk2"/>
            </a:solidFill>
            <a:prstDash val="solid"/>
            <a:round/>
            <a:headEnd type="none" w="sm" len="sm"/>
            <a:tailEnd type="none" w="sm" len="sm"/>
          </a:ln>
        </p:spPr>
      </p:pic>
      <p:pic>
        <p:nvPicPr>
          <p:cNvPr id="550" name="Google Shape;550;p57"/>
          <p:cNvPicPr preferRelativeResize="0"/>
          <p:nvPr/>
        </p:nvPicPr>
        <p:blipFill>
          <a:blip r:embed="rId6">
            <a:alphaModFix/>
          </a:blip>
          <a:stretch>
            <a:fillRect/>
          </a:stretch>
        </p:blipFill>
        <p:spPr>
          <a:xfrm rot="676172">
            <a:off x="7496200" y="2782300"/>
            <a:ext cx="1640800" cy="164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555" name="Google Shape;555;p58"/>
          <p:cNvGrpSpPr/>
          <p:nvPr/>
        </p:nvGrpSpPr>
        <p:grpSpPr>
          <a:xfrm>
            <a:off x="0" y="-9900"/>
            <a:ext cx="9153900" cy="579300"/>
            <a:chOff x="0" y="-9900"/>
            <a:chExt cx="9153900" cy="579300"/>
          </a:xfrm>
        </p:grpSpPr>
        <p:sp>
          <p:nvSpPr>
            <p:cNvPr id="556" name="Google Shape;556;p5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7" name="Google Shape;557;p5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58" name="Google Shape;558;p5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w3 school exercises</a:t>
              </a:r>
              <a:endParaRPr sz="2500">
                <a:solidFill>
                  <a:srgbClr val="FFFFFF"/>
                </a:solidFill>
                <a:latin typeface="Impact"/>
                <a:ea typeface="Impact"/>
                <a:cs typeface="Impact"/>
                <a:sym typeface="Impact"/>
              </a:endParaRPr>
            </a:p>
          </p:txBody>
        </p:sp>
      </p:grpSp>
      <p:pic>
        <p:nvPicPr>
          <p:cNvPr id="559" name="Google Shape;559;p58">
            <a:hlinkClick r:id="rId4"/>
          </p:cNvPr>
          <p:cNvPicPr preferRelativeResize="0"/>
          <p:nvPr/>
        </p:nvPicPr>
        <p:blipFill>
          <a:blip r:embed="rId5">
            <a:alphaModFix/>
          </a:blip>
          <a:stretch>
            <a:fillRect/>
          </a:stretch>
        </p:blipFill>
        <p:spPr>
          <a:xfrm>
            <a:off x="1156575" y="1807252"/>
            <a:ext cx="6670425" cy="1334075"/>
          </a:xfrm>
          <a:prstGeom prst="rect">
            <a:avLst/>
          </a:prstGeom>
          <a:noFill/>
          <a:ln w="28575" cap="flat" cmpd="sng">
            <a:solidFill>
              <a:schemeClr val="dk2"/>
            </a:solidFill>
            <a:prstDash val="solid"/>
            <a:round/>
            <a:headEnd type="none" w="sm" len="sm"/>
            <a:tailEnd type="none" w="sm" len="sm"/>
          </a:ln>
        </p:spPr>
      </p:pic>
      <p:pic>
        <p:nvPicPr>
          <p:cNvPr id="560" name="Google Shape;560;p58"/>
          <p:cNvPicPr preferRelativeResize="0"/>
          <p:nvPr/>
        </p:nvPicPr>
        <p:blipFill>
          <a:blip r:embed="rId6">
            <a:alphaModFix/>
          </a:blip>
          <a:stretch>
            <a:fillRect/>
          </a:stretch>
        </p:blipFill>
        <p:spPr>
          <a:xfrm rot="676172">
            <a:off x="6696925" y="2349750"/>
            <a:ext cx="1640800" cy="1640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59"/>
          <p:cNvGrpSpPr/>
          <p:nvPr/>
        </p:nvGrpSpPr>
        <p:grpSpPr>
          <a:xfrm>
            <a:off x="0" y="-9900"/>
            <a:ext cx="9153900" cy="579300"/>
            <a:chOff x="0" y="-9900"/>
            <a:chExt cx="9153900" cy="579300"/>
          </a:xfrm>
        </p:grpSpPr>
        <p:sp>
          <p:nvSpPr>
            <p:cNvPr id="566" name="Google Shape;566;p5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7" name="Google Shape;567;p5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68" name="Google Shape;568;p5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Workbench Practice - Employee table</a:t>
              </a:r>
              <a:endParaRPr sz="2500">
                <a:solidFill>
                  <a:srgbClr val="FFFFFF"/>
                </a:solidFill>
                <a:latin typeface="Impact"/>
                <a:ea typeface="Impact"/>
                <a:cs typeface="Impact"/>
                <a:sym typeface="Impact"/>
              </a:endParaRPr>
            </a:p>
          </p:txBody>
        </p:sp>
      </p:grpSp>
      <p:pic>
        <p:nvPicPr>
          <p:cNvPr id="569" name="Google Shape;569;p59">
            <a:hlinkClick r:id="rId4"/>
          </p:cNvPr>
          <p:cNvPicPr preferRelativeResize="0"/>
          <p:nvPr/>
        </p:nvPicPr>
        <p:blipFill>
          <a:blip r:embed="rId5">
            <a:alphaModFix/>
          </a:blip>
          <a:stretch>
            <a:fillRect/>
          </a:stretch>
        </p:blipFill>
        <p:spPr>
          <a:xfrm>
            <a:off x="6140600" y="1313775"/>
            <a:ext cx="2416175" cy="2416175"/>
          </a:xfrm>
          <a:prstGeom prst="rect">
            <a:avLst/>
          </a:prstGeom>
          <a:noFill/>
          <a:ln>
            <a:noFill/>
          </a:ln>
        </p:spPr>
      </p:pic>
      <p:pic>
        <p:nvPicPr>
          <p:cNvPr id="570" name="Google Shape;570;p59">
            <a:hlinkClick r:id="rId4"/>
          </p:cNvPr>
          <p:cNvPicPr preferRelativeResize="0"/>
          <p:nvPr/>
        </p:nvPicPr>
        <p:blipFill>
          <a:blip r:embed="rId6">
            <a:alphaModFix/>
          </a:blip>
          <a:stretch>
            <a:fillRect/>
          </a:stretch>
        </p:blipFill>
        <p:spPr>
          <a:xfrm>
            <a:off x="643325" y="1474834"/>
            <a:ext cx="4995576" cy="2193824"/>
          </a:xfrm>
          <a:prstGeom prst="rect">
            <a:avLst/>
          </a:prstGeom>
          <a:noFill/>
          <a:ln w="28575" cap="flat" cmpd="sng">
            <a:solidFill>
              <a:schemeClr val="dk2"/>
            </a:solidFill>
            <a:prstDash val="solid"/>
            <a:round/>
            <a:headEnd type="none" w="sm" len="sm"/>
            <a:tailEnd type="none" w="sm" len="sm"/>
          </a:ln>
        </p:spPr>
      </p:pic>
      <p:sp>
        <p:nvSpPr>
          <p:cNvPr id="571" name="Google Shape;571;p59"/>
          <p:cNvSpPr/>
          <p:nvPr/>
        </p:nvSpPr>
        <p:spPr>
          <a:xfrm>
            <a:off x="771025" y="2571750"/>
            <a:ext cx="2313300" cy="634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60"/>
          <p:cNvGrpSpPr/>
          <p:nvPr/>
        </p:nvGrpSpPr>
        <p:grpSpPr>
          <a:xfrm>
            <a:off x="0" y="-9900"/>
            <a:ext cx="9153900" cy="579300"/>
            <a:chOff x="0" y="-9900"/>
            <a:chExt cx="9153900" cy="579300"/>
          </a:xfrm>
        </p:grpSpPr>
        <p:sp>
          <p:nvSpPr>
            <p:cNvPr id="577" name="Google Shape;577;p6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6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79" name="Google Shape;579;p6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Structure of employee DB</a:t>
              </a:r>
              <a:endParaRPr sz="2500">
                <a:solidFill>
                  <a:srgbClr val="FFFFFF"/>
                </a:solidFill>
                <a:latin typeface="Impact"/>
                <a:ea typeface="Impact"/>
                <a:cs typeface="Impact"/>
                <a:sym typeface="Impact"/>
              </a:endParaRPr>
            </a:p>
          </p:txBody>
        </p:sp>
      </p:grpSp>
      <p:pic>
        <p:nvPicPr>
          <p:cNvPr id="580" name="Google Shape;580;p60"/>
          <p:cNvPicPr preferRelativeResize="0"/>
          <p:nvPr/>
        </p:nvPicPr>
        <p:blipFill>
          <a:blip r:embed="rId4">
            <a:alphaModFix/>
          </a:blip>
          <a:stretch>
            <a:fillRect/>
          </a:stretch>
        </p:blipFill>
        <p:spPr>
          <a:xfrm>
            <a:off x="940300" y="651475"/>
            <a:ext cx="6676200" cy="430895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1"/>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Q1: </a:t>
            </a:r>
            <a:r>
              <a:rPr lang="en-GB" sz="1600">
                <a:latin typeface="Verdana"/>
                <a:ea typeface="Verdana"/>
                <a:cs typeface="Verdana"/>
                <a:sym typeface="Verdana"/>
              </a:rPr>
              <a:t>Display all the information about the employees.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Q2: </a:t>
            </a:r>
            <a:r>
              <a:rPr lang="en-GB" sz="1600">
                <a:solidFill>
                  <a:schemeClr val="dk1"/>
                </a:solidFill>
                <a:latin typeface="Verdana"/>
                <a:ea typeface="Verdana"/>
                <a:cs typeface="Verdana"/>
                <a:sym typeface="Verdana"/>
              </a:rPr>
              <a:t>Find the salaries of all employees.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Q3: </a:t>
            </a:r>
            <a:r>
              <a:rPr lang="en-GB" sz="1600">
                <a:solidFill>
                  <a:schemeClr val="dk1"/>
                </a:solidFill>
                <a:latin typeface="Verdana"/>
                <a:ea typeface="Verdana"/>
                <a:cs typeface="Verdana"/>
                <a:sym typeface="Verdana"/>
              </a:rPr>
              <a:t>Display the unique designations (=jobs) for the employees.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Q4: </a:t>
            </a:r>
            <a:r>
              <a:rPr lang="en-GB" sz="1600">
                <a:solidFill>
                  <a:schemeClr val="dk1"/>
                </a:solidFill>
                <a:latin typeface="Verdana"/>
                <a:ea typeface="Verdana"/>
                <a:cs typeface="Verdana"/>
                <a:sym typeface="Verdana"/>
              </a:rPr>
              <a:t>Produce an output of employees name and job name as a format of “Employee &amp; Job” (hint: use a function).</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Q5: </a:t>
            </a:r>
            <a:r>
              <a:rPr lang="en-GB" sz="1600">
                <a:solidFill>
                  <a:schemeClr val="dk1"/>
                </a:solidFill>
                <a:latin typeface="Verdana"/>
                <a:ea typeface="Verdana"/>
                <a:cs typeface="Verdana"/>
                <a:sym typeface="Verdana"/>
              </a:rPr>
              <a:t>List all the employees with a hired date in the format like February 22, 1991.</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Q6: </a:t>
            </a:r>
            <a:r>
              <a:rPr lang="en-GB" sz="1600">
                <a:solidFill>
                  <a:schemeClr val="dk1"/>
                </a:solidFill>
                <a:latin typeface="Verdana"/>
                <a:ea typeface="Verdana"/>
                <a:cs typeface="Verdana"/>
                <a:sym typeface="Verdana"/>
              </a:rPr>
              <a:t>Count how many employees are in the company.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Q7: </a:t>
            </a:r>
            <a:r>
              <a:rPr lang="en-GB" sz="1600">
                <a:solidFill>
                  <a:schemeClr val="dk1"/>
                </a:solidFill>
                <a:latin typeface="Verdana"/>
                <a:ea typeface="Verdana"/>
                <a:cs typeface="Verdana"/>
                <a:sym typeface="Verdana"/>
              </a:rPr>
              <a:t>List the emp_id, salary, commission of all the employees.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Q8: </a:t>
            </a:r>
            <a:r>
              <a:rPr lang="en-GB" sz="1600">
                <a:solidFill>
                  <a:schemeClr val="dk1"/>
                </a:solidFill>
                <a:latin typeface="Verdana"/>
                <a:ea typeface="Verdana"/>
                <a:cs typeface="Verdana"/>
                <a:sym typeface="Verdana"/>
              </a:rPr>
              <a:t>List the employees who do not belong to department 2001.</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Q9: </a:t>
            </a:r>
            <a:r>
              <a:rPr lang="en-GB" sz="1600">
                <a:solidFill>
                  <a:schemeClr val="dk1"/>
                </a:solidFill>
                <a:latin typeface="Verdana"/>
                <a:ea typeface="Verdana"/>
                <a:cs typeface="Verdana"/>
                <a:sym typeface="Verdana"/>
              </a:rPr>
              <a:t>List all the employees who joined before 1991.</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Q10: </a:t>
            </a:r>
            <a:r>
              <a:rPr lang="en-GB" sz="1600">
                <a:solidFill>
                  <a:schemeClr val="dk1"/>
                </a:solidFill>
                <a:latin typeface="Verdana"/>
                <a:ea typeface="Verdana"/>
                <a:cs typeface="Verdana"/>
                <a:sym typeface="Verdana"/>
              </a:rPr>
              <a:t>Display the average salaries of all the employees who work as analysts.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Q11: </a:t>
            </a:r>
            <a:r>
              <a:rPr lang="en-GB" sz="1600">
                <a:solidFill>
                  <a:schemeClr val="dk1"/>
                </a:solidFill>
                <a:latin typeface="Verdana"/>
                <a:ea typeface="Verdana"/>
                <a:cs typeface="Verdana"/>
                <a:sym typeface="Verdana"/>
              </a:rPr>
              <a:t>Display the details of the employee named BLAZE.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Q12: </a:t>
            </a:r>
            <a:r>
              <a:rPr lang="en-GB" sz="1600">
                <a:solidFill>
                  <a:schemeClr val="dk1"/>
                </a:solidFill>
                <a:latin typeface="Verdana"/>
                <a:ea typeface="Verdana"/>
                <a:cs typeface="Verdana"/>
                <a:sym typeface="Verdana"/>
              </a:rPr>
              <a:t>Display the details of the employees whose commission is more than their salary.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Q13: </a:t>
            </a:r>
            <a:r>
              <a:rPr lang="en-GB" sz="1600">
                <a:solidFill>
                  <a:schemeClr val="dk1"/>
                </a:solidFill>
                <a:latin typeface="Verdana"/>
                <a:ea typeface="Verdana"/>
                <a:cs typeface="Verdana"/>
                <a:sym typeface="Verdana"/>
              </a:rPr>
              <a:t>List the employees whose salary is more than 3,000 after giving it a 25% raise.</a:t>
            </a:r>
            <a:endParaRPr sz="1600">
              <a:solidFill>
                <a:schemeClr val="dk1"/>
              </a:solidFill>
              <a:latin typeface="Verdana"/>
              <a:ea typeface="Verdana"/>
              <a:cs typeface="Verdana"/>
              <a:sym typeface="Verdana"/>
            </a:endParaRPr>
          </a:p>
        </p:txBody>
      </p:sp>
      <p:grpSp>
        <p:nvGrpSpPr>
          <p:cNvPr id="586" name="Google Shape;586;p61"/>
          <p:cNvGrpSpPr/>
          <p:nvPr/>
        </p:nvGrpSpPr>
        <p:grpSpPr>
          <a:xfrm>
            <a:off x="0" y="-9900"/>
            <a:ext cx="9153900" cy="579300"/>
            <a:chOff x="0" y="-9900"/>
            <a:chExt cx="9153900" cy="579300"/>
          </a:xfrm>
        </p:grpSpPr>
        <p:sp>
          <p:nvSpPr>
            <p:cNvPr id="587" name="Google Shape;587;p6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8" name="Google Shape;588;p6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89" name="Google Shape;589;p6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1</a:t>
              </a:r>
              <a:endParaRPr sz="2500">
                <a:solidFill>
                  <a:srgbClr val="FFFFFF"/>
                </a:solidFill>
                <a:latin typeface="Impact"/>
                <a:ea typeface="Impact"/>
                <a:cs typeface="Impact"/>
                <a:sym typeface="Impact"/>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2"/>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Q14: </a:t>
            </a:r>
            <a:r>
              <a:rPr lang="en-GB" sz="1600">
                <a:latin typeface="Verdana"/>
                <a:ea typeface="Verdana"/>
                <a:cs typeface="Verdana"/>
                <a:sym typeface="Verdana"/>
              </a:rPr>
              <a:t>List the names of the employees who have 6 characters in their names.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Q15: </a:t>
            </a:r>
            <a:r>
              <a:rPr lang="en-GB" sz="1600">
                <a:solidFill>
                  <a:schemeClr val="dk1"/>
                </a:solidFill>
                <a:latin typeface="Verdana"/>
                <a:ea typeface="Verdana"/>
                <a:cs typeface="Verdana"/>
                <a:sym typeface="Verdana"/>
              </a:rPr>
              <a:t>List all the employees who joined in January.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Q16: </a:t>
            </a:r>
            <a:r>
              <a:rPr lang="en-GB" sz="1600">
                <a:solidFill>
                  <a:schemeClr val="dk1"/>
                </a:solidFill>
                <a:latin typeface="Verdana"/>
                <a:ea typeface="Verdana"/>
                <a:cs typeface="Verdana"/>
                <a:sym typeface="Verdana"/>
              </a:rPr>
              <a:t>List all the employees who work as salesman.</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Q17: </a:t>
            </a:r>
            <a:r>
              <a:rPr lang="en-GB" sz="1600">
                <a:solidFill>
                  <a:schemeClr val="dk1"/>
                </a:solidFill>
                <a:latin typeface="Verdana"/>
                <a:ea typeface="Verdana"/>
                <a:cs typeface="Verdana"/>
                <a:sym typeface="Verdana"/>
              </a:rPr>
              <a:t>List all the employees whose salaries are less than 3,500.</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Q18: </a:t>
            </a:r>
            <a:r>
              <a:rPr lang="en-GB" sz="1600">
                <a:solidFill>
                  <a:schemeClr val="dk1"/>
                </a:solidFill>
                <a:latin typeface="Verdana"/>
                <a:ea typeface="Verdana"/>
                <a:cs typeface="Verdana"/>
                <a:sym typeface="Verdana"/>
              </a:rPr>
              <a:t>List the employee name and job name of the employees who are not working under a manager.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Q19: </a:t>
            </a:r>
            <a:r>
              <a:rPr lang="en-GB" sz="1600">
                <a:solidFill>
                  <a:schemeClr val="dk1"/>
                </a:solidFill>
                <a:latin typeface="Verdana"/>
                <a:ea typeface="Verdana"/>
                <a:cs typeface="Verdana"/>
                <a:sym typeface="Verdana"/>
              </a:rPr>
              <a:t>List the employee id, name and salary of all the employees working for the manager 68319.</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Q20: </a:t>
            </a:r>
            <a:r>
              <a:rPr lang="en-GB" sz="1600">
                <a:solidFill>
                  <a:schemeClr val="dk1"/>
                </a:solidFill>
                <a:latin typeface="Verdana"/>
                <a:ea typeface="Verdana"/>
                <a:cs typeface="Verdana"/>
                <a:sym typeface="Verdana"/>
              </a:rPr>
              <a:t>List all the employees whose salary contain only 3 digits.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Q21: </a:t>
            </a:r>
            <a:r>
              <a:rPr lang="en-GB" sz="1600">
                <a:solidFill>
                  <a:schemeClr val="dk1"/>
                </a:solidFill>
                <a:latin typeface="Verdana"/>
                <a:ea typeface="Verdana"/>
                <a:cs typeface="Verdana"/>
                <a:sym typeface="Verdana"/>
              </a:rPr>
              <a:t>List all the employees in the descending order of their salaries.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Q21: </a:t>
            </a:r>
            <a:r>
              <a:rPr lang="en-GB" sz="1600">
                <a:solidFill>
                  <a:schemeClr val="dk1"/>
                </a:solidFill>
                <a:latin typeface="Verdana"/>
                <a:ea typeface="Verdana"/>
                <a:cs typeface="Verdana"/>
                <a:sym typeface="Verdana"/>
              </a:rPr>
              <a:t>Find all the employee who has the highest salary.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Q22: </a:t>
            </a:r>
            <a:r>
              <a:rPr lang="en-GB" sz="1600">
                <a:solidFill>
                  <a:schemeClr val="dk1"/>
                </a:solidFill>
                <a:latin typeface="Verdana"/>
                <a:ea typeface="Verdana"/>
                <a:cs typeface="Verdana"/>
                <a:sym typeface="Verdana"/>
              </a:rPr>
              <a:t>Find all the employee who has the lowest salary.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Q23: </a:t>
            </a:r>
            <a:r>
              <a:rPr lang="en-GB" sz="1600">
                <a:solidFill>
                  <a:schemeClr val="dk1"/>
                </a:solidFill>
                <a:latin typeface="Verdana"/>
                <a:ea typeface="Verdana"/>
                <a:cs typeface="Verdana"/>
                <a:sym typeface="Verdana"/>
              </a:rPr>
              <a:t>List all the employees whose names contain the characters ‘AR’ together.</a:t>
            </a:r>
            <a:endParaRPr sz="160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endParaRPr sz="1600">
              <a:solidFill>
                <a:schemeClr val="dk1"/>
              </a:solidFill>
              <a:latin typeface="Verdana"/>
              <a:ea typeface="Verdana"/>
              <a:cs typeface="Verdana"/>
              <a:sym typeface="Verdana"/>
            </a:endParaRPr>
          </a:p>
        </p:txBody>
      </p:sp>
      <p:grpSp>
        <p:nvGrpSpPr>
          <p:cNvPr id="595" name="Google Shape;595;p62"/>
          <p:cNvGrpSpPr/>
          <p:nvPr/>
        </p:nvGrpSpPr>
        <p:grpSpPr>
          <a:xfrm>
            <a:off x="0" y="-9900"/>
            <a:ext cx="9153900" cy="579300"/>
            <a:chOff x="0" y="-9900"/>
            <a:chExt cx="9153900" cy="579300"/>
          </a:xfrm>
        </p:grpSpPr>
        <p:sp>
          <p:nvSpPr>
            <p:cNvPr id="596" name="Google Shape;596;p6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7" name="Google Shape;597;p6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598" name="Google Shape;598;p6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2</a:t>
              </a:r>
              <a:endParaRPr sz="2500">
                <a:solidFill>
                  <a:srgbClr val="FFFFFF"/>
                </a:solidFill>
                <a:latin typeface="Impact"/>
                <a:ea typeface="Impact"/>
                <a:cs typeface="Impact"/>
                <a:sym typeface="Impac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p:nvPr/>
        </p:nvSpPr>
        <p:spPr>
          <a:xfrm>
            <a:off x="0" y="569400"/>
            <a:ext cx="9144000" cy="1392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Database = file stored on disk organized for storing data</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A relational database organizes data into </a:t>
            </a:r>
            <a:r>
              <a:rPr lang="en-GB" b="1">
                <a:solidFill>
                  <a:schemeClr val="dk1"/>
                </a:solidFill>
                <a:latin typeface="Verdana"/>
                <a:ea typeface="Verdana"/>
                <a:cs typeface="Verdana"/>
                <a:sym typeface="Verdana"/>
              </a:rPr>
              <a:t>data tables</a:t>
            </a:r>
            <a:r>
              <a:rPr lang="en-GB">
                <a:solidFill>
                  <a:schemeClr val="dk1"/>
                </a:solidFill>
                <a:latin typeface="Verdana"/>
                <a:ea typeface="Verdana"/>
                <a:cs typeface="Verdana"/>
                <a:sym typeface="Verdana"/>
              </a:rPr>
              <a:t> in which data types may be related to each other.</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Examples of </a:t>
            </a:r>
            <a:r>
              <a:rPr lang="en-GB" b="1">
                <a:solidFill>
                  <a:schemeClr val="dk1"/>
                </a:solidFill>
                <a:latin typeface="Verdana"/>
                <a:ea typeface="Verdana"/>
                <a:cs typeface="Verdana"/>
                <a:sym typeface="Verdana"/>
              </a:rPr>
              <a:t>D</a:t>
            </a:r>
            <a:r>
              <a:rPr lang="en-GB">
                <a:solidFill>
                  <a:schemeClr val="dk1"/>
                </a:solidFill>
                <a:latin typeface="Verdana"/>
                <a:ea typeface="Verdana"/>
                <a:cs typeface="Verdana"/>
                <a:sym typeface="Verdana"/>
              </a:rPr>
              <a:t>ata</a:t>
            </a:r>
            <a:r>
              <a:rPr lang="en-GB" b="1">
                <a:solidFill>
                  <a:schemeClr val="dk1"/>
                </a:solidFill>
                <a:latin typeface="Verdana"/>
                <a:ea typeface="Verdana"/>
                <a:cs typeface="Verdana"/>
                <a:sym typeface="Verdana"/>
              </a:rPr>
              <a:t>B</a:t>
            </a:r>
            <a:r>
              <a:rPr lang="en-GB">
                <a:solidFill>
                  <a:schemeClr val="dk1"/>
                </a:solidFill>
                <a:latin typeface="Verdana"/>
                <a:ea typeface="Verdana"/>
                <a:cs typeface="Verdana"/>
                <a:sym typeface="Verdana"/>
              </a:rPr>
              <a:t>ase (DB): Spreadsheet, Linkedin’s user base, Guests list to attend an event, etc.</a:t>
            </a:r>
            <a:endParaRPr b="1">
              <a:latin typeface="Verdana"/>
              <a:ea typeface="Verdana"/>
              <a:cs typeface="Verdana"/>
              <a:sym typeface="Verdana"/>
            </a:endParaRPr>
          </a:p>
        </p:txBody>
      </p:sp>
      <p:grpSp>
        <p:nvGrpSpPr>
          <p:cNvPr id="130" name="Google Shape;130;p18"/>
          <p:cNvGrpSpPr/>
          <p:nvPr/>
        </p:nvGrpSpPr>
        <p:grpSpPr>
          <a:xfrm>
            <a:off x="0" y="-9900"/>
            <a:ext cx="9153900" cy="579300"/>
            <a:chOff x="0" y="-9900"/>
            <a:chExt cx="9153900" cy="579300"/>
          </a:xfrm>
        </p:grpSpPr>
        <p:sp>
          <p:nvSpPr>
            <p:cNvPr id="131" name="Google Shape;131;p1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1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33" name="Google Shape;133;p1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Databases</a:t>
              </a:r>
              <a:endParaRPr sz="2500">
                <a:solidFill>
                  <a:srgbClr val="FFFFFF"/>
                </a:solidFill>
                <a:latin typeface="Impact"/>
                <a:ea typeface="Impact"/>
                <a:cs typeface="Impact"/>
                <a:sym typeface="Impact"/>
              </a:endParaRPr>
            </a:p>
          </p:txBody>
        </p:sp>
      </p:grpSp>
      <p:graphicFrame>
        <p:nvGraphicFramePr>
          <p:cNvPr id="134" name="Google Shape;134;p18"/>
          <p:cNvGraphicFramePr/>
          <p:nvPr/>
        </p:nvGraphicFramePr>
        <p:xfrm>
          <a:off x="399950" y="2508700"/>
          <a:ext cx="5078750" cy="1392625"/>
        </p:xfrm>
        <a:graphic>
          <a:graphicData uri="http://schemas.openxmlformats.org/drawingml/2006/table">
            <a:tbl>
              <a:tblPr>
                <a:noFill/>
                <a:tableStyleId>{52B1C751-2BD4-4C6A-A824-F96C14B89BF2}</a:tableStyleId>
              </a:tblPr>
              <a:tblGrid>
                <a:gridCol w="1015750">
                  <a:extLst>
                    <a:ext uri="{9D8B030D-6E8A-4147-A177-3AD203B41FA5}">
                      <a16:colId xmlns:a16="http://schemas.microsoft.com/office/drawing/2014/main" val="20000"/>
                    </a:ext>
                  </a:extLst>
                </a:gridCol>
                <a:gridCol w="1015750">
                  <a:extLst>
                    <a:ext uri="{9D8B030D-6E8A-4147-A177-3AD203B41FA5}">
                      <a16:colId xmlns:a16="http://schemas.microsoft.com/office/drawing/2014/main" val="20001"/>
                    </a:ext>
                  </a:extLst>
                </a:gridCol>
                <a:gridCol w="1015750">
                  <a:extLst>
                    <a:ext uri="{9D8B030D-6E8A-4147-A177-3AD203B41FA5}">
                      <a16:colId xmlns:a16="http://schemas.microsoft.com/office/drawing/2014/main" val="20002"/>
                    </a:ext>
                  </a:extLst>
                </a:gridCol>
                <a:gridCol w="1015750">
                  <a:extLst>
                    <a:ext uri="{9D8B030D-6E8A-4147-A177-3AD203B41FA5}">
                      <a16:colId xmlns:a16="http://schemas.microsoft.com/office/drawing/2014/main" val="20003"/>
                    </a:ext>
                  </a:extLst>
                </a:gridCol>
                <a:gridCol w="1015750">
                  <a:extLst>
                    <a:ext uri="{9D8B030D-6E8A-4147-A177-3AD203B41FA5}">
                      <a16:colId xmlns:a16="http://schemas.microsoft.com/office/drawing/2014/main" val="20004"/>
                    </a:ext>
                  </a:extLst>
                </a:gridCol>
              </a:tblGrid>
              <a:tr h="278525">
                <a:tc>
                  <a:txBody>
                    <a:bodyPr/>
                    <a:lstStyle/>
                    <a:p>
                      <a:pPr marL="0" lvl="0" indent="0" algn="ctr" rtl="0">
                        <a:lnSpc>
                          <a:spcPct val="115000"/>
                        </a:lnSpc>
                        <a:spcBef>
                          <a:spcPts val="0"/>
                        </a:spcBef>
                        <a:spcAft>
                          <a:spcPts val="0"/>
                        </a:spcAft>
                        <a:buNone/>
                      </a:pPr>
                      <a:r>
                        <a:rPr lang="en-GB" sz="1000" b="1" u="sng"/>
                        <a:t>ID</a:t>
                      </a:r>
                      <a:endParaRPr sz="1000" b="1" u="sng"/>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First Name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Last Name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Age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Nationality</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extLst>
                  <a:ext uri="{0D108BD9-81ED-4DB2-BD59-A6C34878D82A}">
                    <a16:rowId xmlns:a16="http://schemas.microsoft.com/office/drawing/2014/main" val="10000"/>
                  </a:ext>
                </a:extLst>
              </a:tr>
              <a:tr h="278525">
                <a:tc>
                  <a:txBody>
                    <a:bodyPr/>
                    <a:lstStyle/>
                    <a:p>
                      <a:pPr marL="0" lvl="0" indent="0" algn="ctr" rtl="0">
                        <a:lnSpc>
                          <a:spcPct val="115000"/>
                        </a:lnSpc>
                        <a:spcBef>
                          <a:spcPts val="0"/>
                        </a:spcBef>
                        <a:spcAft>
                          <a:spcPts val="0"/>
                        </a:spcAft>
                        <a:buNone/>
                      </a:pPr>
                      <a:r>
                        <a:rPr lang="en-GB" sz="1000"/>
                        <a:t>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Dubois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French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8525">
                <a:tc>
                  <a:txBody>
                    <a:bodyPr/>
                    <a:lstStyle/>
                    <a:p>
                      <a:pPr marL="0" lvl="0" indent="0" algn="ctr" rtl="0">
                        <a:lnSpc>
                          <a:spcPct val="115000"/>
                        </a:lnSpc>
                        <a:spcBef>
                          <a:spcPts val="0"/>
                        </a:spcBef>
                        <a:spcAft>
                          <a:spcPts val="0"/>
                        </a:spcAft>
                        <a:buNone/>
                      </a:pPr>
                      <a:r>
                        <a:rPr lang="en-GB" sz="1000"/>
                        <a:t>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Jane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Poppins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American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8525">
                <a:tc>
                  <a:txBody>
                    <a:bodyPr/>
                    <a:lstStyle/>
                    <a:p>
                      <a:pPr marL="0" lvl="0" indent="0" algn="ctr" rtl="0">
                        <a:lnSpc>
                          <a:spcPct val="115000"/>
                        </a:lnSpc>
                        <a:spcBef>
                          <a:spcPts val="0"/>
                        </a:spcBef>
                        <a:spcAft>
                          <a:spcPts val="0"/>
                        </a:spcAft>
                        <a:buNone/>
                      </a:pPr>
                      <a:r>
                        <a:rPr lang="en-GB" sz="1000"/>
                        <a:t>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Claire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Kennies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Brittish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8525">
                <a:tc>
                  <a:txBody>
                    <a:bodyPr/>
                    <a:lstStyle/>
                    <a:p>
                      <a:pPr marL="0" lvl="0" indent="0" algn="ctr" rtl="0">
                        <a:lnSpc>
                          <a:spcPct val="115000"/>
                        </a:lnSpc>
                        <a:spcBef>
                          <a:spcPts val="0"/>
                        </a:spcBef>
                        <a:spcAft>
                          <a:spcPts val="0"/>
                        </a:spcAft>
                        <a:buNone/>
                      </a:pPr>
                      <a:r>
                        <a:rPr lang="en-GB" sz="1000"/>
                        <a:t>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Lea</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Sharock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Israeli</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35" name="Google Shape;135;p18"/>
          <p:cNvPicPr preferRelativeResize="0"/>
          <p:nvPr/>
        </p:nvPicPr>
        <p:blipFill>
          <a:blip r:embed="rId4">
            <a:alphaModFix/>
          </a:blip>
          <a:stretch>
            <a:fillRect/>
          </a:stretch>
        </p:blipFill>
        <p:spPr>
          <a:xfrm>
            <a:off x="5887800" y="1912675"/>
            <a:ext cx="2876700" cy="2876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63"/>
          <p:cNvGrpSpPr/>
          <p:nvPr/>
        </p:nvGrpSpPr>
        <p:grpSpPr>
          <a:xfrm>
            <a:off x="0" y="-129939"/>
            <a:ext cx="9153900" cy="5337395"/>
            <a:chOff x="0" y="-62"/>
            <a:chExt cx="9153900" cy="569462"/>
          </a:xfrm>
        </p:grpSpPr>
        <p:sp>
          <p:nvSpPr>
            <p:cNvPr id="604" name="Google Shape;604;p63"/>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3"/>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Unions and Joins</a:t>
              </a:r>
              <a:endParaRPr sz="7200">
                <a:solidFill>
                  <a:srgbClr val="FFFFFF"/>
                </a:solidFill>
                <a:latin typeface="Impact"/>
                <a:ea typeface="Impact"/>
                <a:cs typeface="Impact"/>
                <a:sym typeface="Impac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4"/>
          <p:cNvSpPr txBox="1"/>
          <p:nvPr/>
        </p:nvSpPr>
        <p:spPr>
          <a:xfrm>
            <a:off x="0" y="569400"/>
            <a:ext cx="9144000" cy="696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JOIN </a:t>
            </a:r>
            <a:r>
              <a:rPr lang="en-GB" sz="1600">
                <a:latin typeface="Verdana"/>
                <a:ea typeface="Verdana"/>
                <a:cs typeface="Verdana"/>
                <a:sym typeface="Verdana"/>
              </a:rPr>
              <a:t>clause is used to combine rows from two or more tables, based on a related column between them.</a:t>
            </a:r>
            <a:endParaRPr sz="1600">
              <a:latin typeface="Verdana"/>
              <a:ea typeface="Verdana"/>
              <a:cs typeface="Verdana"/>
              <a:sym typeface="Verdana"/>
            </a:endParaRPr>
          </a:p>
        </p:txBody>
      </p:sp>
      <p:grpSp>
        <p:nvGrpSpPr>
          <p:cNvPr id="611" name="Google Shape;611;p64"/>
          <p:cNvGrpSpPr/>
          <p:nvPr/>
        </p:nvGrpSpPr>
        <p:grpSpPr>
          <a:xfrm>
            <a:off x="0" y="-9900"/>
            <a:ext cx="9153900" cy="579300"/>
            <a:chOff x="0" y="-9900"/>
            <a:chExt cx="9153900" cy="579300"/>
          </a:xfrm>
        </p:grpSpPr>
        <p:sp>
          <p:nvSpPr>
            <p:cNvPr id="612" name="Google Shape;612;p6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3" name="Google Shape;613;p6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14" name="Google Shape;614;p6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JOINS</a:t>
              </a:r>
              <a:endParaRPr sz="2500">
                <a:solidFill>
                  <a:srgbClr val="FFFFFF"/>
                </a:solidFill>
                <a:latin typeface="Impact"/>
                <a:ea typeface="Impact"/>
                <a:cs typeface="Impact"/>
                <a:sym typeface="Impact"/>
              </a:endParaRPr>
            </a:p>
          </p:txBody>
        </p:sp>
      </p:grpSp>
      <p:pic>
        <p:nvPicPr>
          <p:cNvPr id="615" name="Google Shape;615;p64"/>
          <p:cNvPicPr preferRelativeResize="0"/>
          <p:nvPr/>
        </p:nvPicPr>
        <p:blipFill>
          <a:blip r:embed="rId4">
            <a:alphaModFix/>
          </a:blip>
          <a:stretch>
            <a:fillRect/>
          </a:stretch>
        </p:blipFill>
        <p:spPr>
          <a:xfrm>
            <a:off x="152400" y="1560125"/>
            <a:ext cx="7534149" cy="1508425"/>
          </a:xfrm>
          <a:prstGeom prst="rect">
            <a:avLst/>
          </a:prstGeom>
          <a:noFill/>
          <a:ln w="28575" cap="flat" cmpd="sng">
            <a:solidFill>
              <a:schemeClr val="dk2"/>
            </a:solidFill>
            <a:prstDash val="solid"/>
            <a:round/>
            <a:headEnd type="none" w="sm" len="sm"/>
            <a:tailEnd type="none" w="sm" len="sm"/>
          </a:ln>
        </p:spPr>
      </p:pic>
      <p:pic>
        <p:nvPicPr>
          <p:cNvPr id="616" name="Google Shape;616;p64"/>
          <p:cNvPicPr preferRelativeResize="0"/>
          <p:nvPr/>
        </p:nvPicPr>
        <p:blipFill>
          <a:blip r:embed="rId5">
            <a:alphaModFix/>
          </a:blip>
          <a:stretch>
            <a:fillRect/>
          </a:stretch>
        </p:blipFill>
        <p:spPr>
          <a:xfrm>
            <a:off x="152400" y="3545910"/>
            <a:ext cx="7534149" cy="1508416"/>
          </a:xfrm>
          <a:prstGeom prst="rect">
            <a:avLst/>
          </a:prstGeom>
          <a:noFill/>
          <a:ln w="28575" cap="flat" cmpd="sng">
            <a:solidFill>
              <a:schemeClr val="dk2"/>
            </a:solidFill>
            <a:prstDash val="solid"/>
            <a:round/>
            <a:headEnd type="none" w="sm" len="sm"/>
            <a:tailEnd type="none" w="sm" len="sm"/>
          </a:ln>
        </p:spPr>
      </p:pic>
      <p:sp>
        <p:nvSpPr>
          <p:cNvPr id="617" name="Google Shape;617;p64"/>
          <p:cNvSpPr/>
          <p:nvPr/>
        </p:nvSpPr>
        <p:spPr>
          <a:xfrm>
            <a:off x="152400" y="1232100"/>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Orders</a:t>
            </a:r>
            <a:endParaRPr sz="1600" b="1">
              <a:solidFill>
                <a:srgbClr val="FFFFFF"/>
              </a:solidFill>
            </a:endParaRPr>
          </a:p>
        </p:txBody>
      </p:sp>
      <p:sp>
        <p:nvSpPr>
          <p:cNvPr id="618" name="Google Shape;618;p64"/>
          <p:cNvSpPr/>
          <p:nvPr/>
        </p:nvSpPr>
        <p:spPr>
          <a:xfrm>
            <a:off x="152400" y="3178825"/>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Customers</a:t>
            </a:r>
            <a:endParaRPr sz="1600" b="1">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grpSp>
        <p:nvGrpSpPr>
          <p:cNvPr id="623" name="Google Shape;623;p65"/>
          <p:cNvGrpSpPr/>
          <p:nvPr/>
        </p:nvGrpSpPr>
        <p:grpSpPr>
          <a:xfrm>
            <a:off x="0" y="-9900"/>
            <a:ext cx="9153900" cy="579300"/>
            <a:chOff x="0" y="-9900"/>
            <a:chExt cx="9153900" cy="579300"/>
          </a:xfrm>
        </p:grpSpPr>
        <p:sp>
          <p:nvSpPr>
            <p:cNvPr id="624" name="Google Shape;624;p6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5" name="Google Shape;625;p6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26" name="Google Shape;626;p6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JOIN Syntax</a:t>
              </a:r>
              <a:endParaRPr sz="2500">
                <a:solidFill>
                  <a:srgbClr val="FFFFFF"/>
                </a:solidFill>
                <a:latin typeface="Impact"/>
                <a:ea typeface="Impact"/>
                <a:cs typeface="Impact"/>
                <a:sym typeface="Impact"/>
              </a:endParaRPr>
            </a:p>
          </p:txBody>
        </p:sp>
      </p:grpSp>
      <p:pic>
        <p:nvPicPr>
          <p:cNvPr id="627" name="Google Shape;627;p65"/>
          <p:cNvPicPr preferRelativeResize="0"/>
          <p:nvPr/>
        </p:nvPicPr>
        <p:blipFill>
          <a:blip r:embed="rId4">
            <a:alphaModFix/>
          </a:blip>
          <a:stretch>
            <a:fillRect/>
          </a:stretch>
        </p:blipFill>
        <p:spPr>
          <a:xfrm>
            <a:off x="152400" y="675825"/>
            <a:ext cx="8839200" cy="2165604"/>
          </a:xfrm>
          <a:prstGeom prst="rect">
            <a:avLst/>
          </a:prstGeom>
          <a:noFill/>
          <a:ln>
            <a:noFill/>
          </a:ln>
        </p:spPr>
      </p:pic>
      <p:pic>
        <p:nvPicPr>
          <p:cNvPr id="628" name="Google Shape;628;p65"/>
          <p:cNvPicPr preferRelativeResize="0"/>
          <p:nvPr/>
        </p:nvPicPr>
        <p:blipFill>
          <a:blip r:embed="rId5">
            <a:alphaModFix/>
          </a:blip>
          <a:stretch>
            <a:fillRect/>
          </a:stretch>
        </p:blipFill>
        <p:spPr>
          <a:xfrm>
            <a:off x="731725" y="2947854"/>
            <a:ext cx="7680560" cy="199727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grpSp>
        <p:nvGrpSpPr>
          <p:cNvPr id="633" name="Google Shape;633;p66"/>
          <p:cNvGrpSpPr/>
          <p:nvPr/>
        </p:nvGrpSpPr>
        <p:grpSpPr>
          <a:xfrm>
            <a:off x="0" y="-9900"/>
            <a:ext cx="9153900" cy="579300"/>
            <a:chOff x="0" y="-9900"/>
            <a:chExt cx="9153900" cy="579300"/>
          </a:xfrm>
        </p:grpSpPr>
        <p:sp>
          <p:nvSpPr>
            <p:cNvPr id="634" name="Google Shape;634;p66"/>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5" name="Google Shape;635;p66"/>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36" name="Google Shape;636;p66"/>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Another (animated) example</a:t>
              </a:r>
              <a:endParaRPr sz="2500">
                <a:solidFill>
                  <a:srgbClr val="FFFFFF"/>
                </a:solidFill>
                <a:latin typeface="Impact"/>
                <a:ea typeface="Impact"/>
                <a:cs typeface="Impact"/>
                <a:sym typeface="Impact"/>
              </a:endParaRPr>
            </a:p>
          </p:txBody>
        </p:sp>
      </p:grpSp>
      <p:pic>
        <p:nvPicPr>
          <p:cNvPr id="637" name="Google Shape;637;p66"/>
          <p:cNvPicPr preferRelativeResize="0"/>
          <p:nvPr/>
        </p:nvPicPr>
        <p:blipFill>
          <a:blip r:embed="rId4">
            <a:alphaModFix/>
          </a:blip>
          <a:stretch>
            <a:fillRect/>
          </a:stretch>
        </p:blipFill>
        <p:spPr>
          <a:xfrm>
            <a:off x="484925" y="693500"/>
            <a:ext cx="7613842" cy="4269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7"/>
          <p:cNvGrpSpPr/>
          <p:nvPr/>
        </p:nvGrpSpPr>
        <p:grpSpPr>
          <a:xfrm>
            <a:off x="0" y="-9900"/>
            <a:ext cx="9153900" cy="579300"/>
            <a:chOff x="0" y="-9900"/>
            <a:chExt cx="9153900" cy="579300"/>
          </a:xfrm>
        </p:grpSpPr>
        <p:sp>
          <p:nvSpPr>
            <p:cNvPr id="643" name="Google Shape;643;p6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4" name="Google Shape;644;p6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45" name="Google Shape;645;p6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Different types of SQL joins</a:t>
              </a:r>
              <a:endParaRPr sz="2500">
                <a:solidFill>
                  <a:srgbClr val="FFFFFF"/>
                </a:solidFill>
                <a:latin typeface="Impact"/>
                <a:ea typeface="Impact"/>
                <a:cs typeface="Impact"/>
                <a:sym typeface="Impact"/>
              </a:endParaRPr>
            </a:p>
          </p:txBody>
        </p:sp>
      </p:grpSp>
      <p:sp>
        <p:nvSpPr>
          <p:cNvPr id="646" name="Google Shape;646;p67"/>
          <p:cNvSpPr txBox="1"/>
          <p:nvPr/>
        </p:nvSpPr>
        <p:spPr>
          <a:xfrm>
            <a:off x="0" y="569400"/>
            <a:ext cx="9144000" cy="2218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(INNER) JOIN: </a:t>
            </a:r>
            <a:r>
              <a:rPr lang="en-GB" sz="1600">
                <a:solidFill>
                  <a:schemeClr val="dk1"/>
                </a:solidFill>
                <a:latin typeface="Verdana"/>
                <a:ea typeface="Verdana"/>
                <a:cs typeface="Verdana"/>
                <a:sym typeface="Verdana"/>
              </a:rPr>
              <a:t>returns records that have matching values in </a:t>
            </a:r>
            <a:r>
              <a:rPr lang="en-GB" sz="1600" b="1">
                <a:solidFill>
                  <a:schemeClr val="dk1"/>
                </a:solidFill>
                <a:latin typeface="Verdana"/>
                <a:ea typeface="Verdana"/>
                <a:cs typeface="Verdana"/>
                <a:sym typeface="Verdana"/>
              </a:rPr>
              <a:t>both tables</a:t>
            </a:r>
            <a:r>
              <a:rPr lang="en-GB" sz="1600">
                <a:solidFill>
                  <a:schemeClr val="dk1"/>
                </a:solidFill>
                <a:latin typeface="Verdana"/>
                <a:ea typeface="Verdana"/>
                <a:cs typeface="Verdana"/>
                <a:sym typeface="Verdana"/>
              </a:rPr>
              <a:t>.</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LEFT (OUTER) JOIN: </a:t>
            </a:r>
            <a:r>
              <a:rPr lang="en-GB" sz="1600">
                <a:solidFill>
                  <a:schemeClr val="dk1"/>
                </a:solidFill>
                <a:latin typeface="Verdana"/>
                <a:ea typeface="Verdana"/>
                <a:cs typeface="Verdana"/>
                <a:sym typeface="Verdana"/>
              </a:rPr>
              <a:t>returns all records from the </a:t>
            </a:r>
            <a:r>
              <a:rPr lang="en-GB" sz="1600" b="1">
                <a:solidFill>
                  <a:schemeClr val="dk1"/>
                </a:solidFill>
                <a:latin typeface="Verdana"/>
                <a:ea typeface="Verdana"/>
                <a:cs typeface="Verdana"/>
                <a:sym typeface="Verdana"/>
              </a:rPr>
              <a:t>left</a:t>
            </a:r>
            <a:r>
              <a:rPr lang="en-GB" sz="1600">
                <a:solidFill>
                  <a:schemeClr val="dk1"/>
                </a:solidFill>
                <a:latin typeface="Verdana"/>
                <a:ea typeface="Verdana"/>
                <a:cs typeface="Verdana"/>
                <a:sym typeface="Verdana"/>
              </a:rPr>
              <a:t> table, and the matched records from the right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RIGHT (OUTER) JOIN: </a:t>
            </a:r>
            <a:r>
              <a:rPr lang="en-GB" sz="1600">
                <a:solidFill>
                  <a:schemeClr val="dk1"/>
                </a:solidFill>
                <a:latin typeface="Verdana"/>
                <a:ea typeface="Verdana"/>
                <a:cs typeface="Verdana"/>
                <a:sym typeface="Verdana"/>
              </a:rPr>
              <a:t>returns all records from the </a:t>
            </a:r>
            <a:r>
              <a:rPr lang="en-GB" sz="1600" b="1">
                <a:solidFill>
                  <a:schemeClr val="dk1"/>
                </a:solidFill>
                <a:latin typeface="Verdana"/>
                <a:ea typeface="Verdana"/>
                <a:cs typeface="Verdana"/>
                <a:sym typeface="Verdana"/>
              </a:rPr>
              <a:t>right</a:t>
            </a:r>
            <a:r>
              <a:rPr lang="en-GB" sz="1600">
                <a:solidFill>
                  <a:schemeClr val="dk1"/>
                </a:solidFill>
                <a:latin typeface="Verdana"/>
                <a:ea typeface="Verdana"/>
                <a:cs typeface="Verdana"/>
                <a:sym typeface="Verdana"/>
              </a:rPr>
              <a:t> table, and the matched records from the left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FULL (OUTER) JOIN: </a:t>
            </a:r>
            <a:r>
              <a:rPr lang="en-GB" sz="1600">
                <a:solidFill>
                  <a:schemeClr val="dk1"/>
                </a:solidFill>
                <a:latin typeface="Verdana"/>
                <a:ea typeface="Verdana"/>
                <a:cs typeface="Verdana"/>
                <a:sym typeface="Verdana"/>
              </a:rPr>
              <a:t>returns all records when there is a </a:t>
            </a:r>
            <a:r>
              <a:rPr lang="en-GB" sz="1600" b="1">
                <a:solidFill>
                  <a:schemeClr val="dk1"/>
                </a:solidFill>
                <a:latin typeface="Verdana"/>
                <a:ea typeface="Verdana"/>
                <a:cs typeface="Verdana"/>
                <a:sym typeface="Verdana"/>
              </a:rPr>
              <a:t>match in either left or right table.</a:t>
            </a:r>
            <a:endParaRPr sz="1600" b="1">
              <a:solidFill>
                <a:schemeClr val="dk1"/>
              </a:solidFill>
              <a:latin typeface="Verdana"/>
              <a:ea typeface="Verdana"/>
              <a:cs typeface="Verdana"/>
              <a:sym typeface="Verdana"/>
            </a:endParaRPr>
          </a:p>
        </p:txBody>
      </p:sp>
      <p:pic>
        <p:nvPicPr>
          <p:cNvPr id="647" name="Google Shape;647;p67"/>
          <p:cNvPicPr preferRelativeResize="0"/>
          <p:nvPr/>
        </p:nvPicPr>
        <p:blipFill>
          <a:blip r:embed="rId4">
            <a:alphaModFix/>
          </a:blip>
          <a:stretch>
            <a:fillRect/>
          </a:stretch>
        </p:blipFill>
        <p:spPr>
          <a:xfrm>
            <a:off x="152400" y="2932925"/>
            <a:ext cx="8839202" cy="190001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68"/>
          <p:cNvGrpSpPr/>
          <p:nvPr/>
        </p:nvGrpSpPr>
        <p:grpSpPr>
          <a:xfrm>
            <a:off x="0" y="-9900"/>
            <a:ext cx="9153900" cy="579300"/>
            <a:chOff x="0" y="-9900"/>
            <a:chExt cx="9153900" cy="579300"/>
          </a:xfrm>
        </p:grpSpPr>
        <p:sp>
          <p:nvSpPr>
            <p:cNvPr id="653" name="Google Shape;653;p6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4" name="Google Shape;654;p6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55" name="Google Shape;655;p6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INNER JOIN syntax</a:t>
              </a:r>
              <a:endParaRPr sz="2500">
                <a:solidFill>
                  <a:srgbClr val="FFFFFF"/>
                </a:solidFill>
                <a:latin typeface="Impact"/>
                <a:ea typeface="Impact"/>
                <a:cs typeface="Impact"/>
                <a:sym typeface="Impact"/>
              </a:endParaRPr>
            </a:p>
          </p:txBody>
        </p:sp>
      </p:grpSp>
      <p:pic>
        <p:nvPicPr>
          <p:cNvPr id="656" name="Google Shape;656;p68"/>
          <p:cNvPicPr preferRelativeResize="0"/>
          <p:nvPr/>
        </p:nvPicPr>
        <p:blipFill>
          <a:blip r:embed="rId4">
            <a:alphaModFix/>
          </a:blip>
          <a:stretch>
            <a:fillRect/>
          </a:stretch>
        </p:blipFill>
        <p:spPr>
          <a:xfrm>
            <a:off x="504825" y="877425"/>
            <a:ext cx="8134350" cy="3905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1" name="Google Shape;661;p69"/>
          <p:cNvGrpSpPr/>
          <p:nvPr/>
        </p:nvGrpSpPr>
        <p:grpSpPr>
          <a:xfrm>
            <a:off x="0" y="-9900"/>
            <a:ext cx="9153900" cy="579300"/>
            <a:chOff x="0" y="-9900"/>
            <a:chExt cx="9153900" cy="579300"/>
          </a:xfrm>
        </p:grpSpPr>
        <p:sp>
          <p:nvSpPr>
            <p:cNvPr id="662" name="Google Shape;662;p6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p6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64" name="Google Shape;664;p6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LEFT JOIN syntax</a:t>
              </a:r>
              <a:endParaRPr sz="2500">
                <a:solidFill>
                  <a:srgbClr val="FFFFFF"/>
                </a:solidFill>
                <a:latin typeface="Impact"/>
                <a:ea typeface="Impact"/>
                <a:cs typeface="Impact"/>
                <a:sym typeface="Impact"/>
              </a:endParaRPr>
            </a:p>
          </p:txBody>
        </p:sp>
      </p:grpSp>
      <p:pic>
        <p:nvPicPr>
          <p:cNvPr id="665" name="Google Shape;665;p69"/>
          <p:cNvPicPr preferRelativeResize="0"/>
          <p:nvPr/>
        </p:nvPicPr>
        <p:blipFill>
          <a:blip r:embed="rId4">
            <a:alphaModFix/>
          </a:blip>
          <a:stretch>
            <a:fillRect/>
          </a:stretch>
        </p:blipFill>
        <p:spPr>
          <a:xfrm>
            <a:off x="500250" y="735950"/>
            <a:ext cx="8153400" cy="4133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70"/>
          <p:cNvGrpSpPr/>
          <p:nvPr/>
        </p:nvGrpSpPr>
        <p:grpSpPr>
          <a:xfrm>
            <a:off x="0" y="-9900"/>
            <a:ext cx="9153900" cy="579300"/>
            <a:chOff x="0" y="-9900"/>
            <a:chExt cx="9153900" cy="579300"/>
          </a:xfrm>
        </p:grpSpPr>
        <p:sp>
          <p:nvSpPr>
            <p:cNvPr id="671" name="Google Shape;671;p7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2" name="Google Shape;672;p7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73" name="Google Shape;673;p7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RIGHT JOIN syntax</a:t>
              </a:r>
              <a:endParaRPr sz="2500">
                <a:solidFill>
                  <a:srgbClr val="FFFFFF"/>
                </a:solidFill>
                <a:latin typeface="Impact"/>
                <a:ea typeface="Impact"/>
                <a:cs typeface="Impact"/>
                <a:sym typeface="Impact"/>
              </a:endParaRPr>
            </a:p>
          </p:txBody>
        </p:sp>
      </p:grpSp>
      <p:pic>
        <p:nvPicPr>
          <p:cNvPr id="674" name="Google Shape;674;p70"/>
          <p:cNvPicPr preferRelativeResize="0"/>
          <p:nvPr/>
        </p:nvPicPr>
        <p:blipFill>
          <a:blip r:embed="rId4">
            <a:alphaModFix/>
          </a:blip>
          <a:stretch>
            <a:fillRect/>
          </a:stretch>
        </p:blipFill>
        <p:spPr>
          <a:xfrm>
            <a:off x="495300" y="735950"/>
            <a:ext cx="8153400" cy="4133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71"/>
          <p:cNvGrpSpPr/>
          <p:nvPr/>
        </p:nvGrpSpPr>
        <p:grpSpPr>
          <a:xfrm>
            <a:off x="0" y="-9900"/>
            <a:ext cx="9153900" cy="579300"/>
            <a:chOff x="0" y="-9900"/>
            <a:chExt cx="9153900" cy="579300"/>
          </a:xfrm>
        </p:grpSpPr>
        <p:sp>
          <p:nvSpPr>
            <p:cNvPr id="680" name="Google Shape;680;p7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1" name="Google Shape;681;p7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82" name="Google Shape;682;p7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FULL JOIN syntax</a:t>
              </a:r>
              <a:endParaRPr sz="2500">
                <a:solidFill>
                  <a:srgbClr val="FFFFFF"/>
                </a:solidFill>
                <a:latin typeface="Impact"/>
                <a:ea typeface="Impact"/>
                <a:cs typeface="Impact"/>
                <a:sym typeface="Impact"/>
              </a:endParaRPr>
            </a:p>
          </p:txBody>
        </p:sp>
      </p:grpSp>
      <p:pic>
        <p:nvPicPr>
          <p:cNvPr id="683" name="Google Shape;683;p71"/>
          <p:cNvPicPr preferRelativeResize="0"/>
          <p:nvPr/>
        </p:nvPicPr>
        <p:blipFill>
          <a:blip r:embed="rId4">
            <a:alphaModFix/>
          </a:blip>
          <a:stretch>
            <a:fillRect/>
          </a:stretch>
        </p:blipFill>
        <p:spPr>
          <a:xfrm>
            <a:off x="495300" y="735950"/>
            <a:ext cx="8153400" cy="4133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grpSp>
        <p:nvGrpSpPr>
          <p:cNvPr id="688" name="Google Shape;688;p72"/>
          <p:cNvGrpSpPr/>
          <p:nvPr/>
        </p:nvGrpSpPr>
        <p:grpSpPr>
          <a:xfrm>
            <a:off x="0" y="-9900"/>
            <a:ext cx="9153900" cy="579300"/>
            <a:chOff x="0" y="-9900"/>
            <a:chExt cx="9153900" cy="579300"/>
          </a:xfrm>
        </p:grpSpPr>
        <p:sp>
          <p:nvSpPr>
            <p:cNvPr id="689" name="Google Shape;689;p7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7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691" name="Google Shape;691;p7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Self JOIN</a:t>
              </a:r>
              <a:endParaRPr sz="2500">
                <a:solidFill>
                  <a:srgbClr val="FFFFFF"/>
                </a:solidFill>
                <a:latin typeface="Impact"/>
                <a:ea typeface="Impact"/>
                <a:cs typeface="Impact"/>
                <a:sym typeface="Impact"/>
              </a:endParaRPr>
            </a:p>
          </p:txBody>
        </p:sp>
      </p:grpSp>
      <p:sp>
        <p:nvSpPr>
          <p:cNvPr id="692" name="Google Shape;692;p72"/>
          <p:cNvSpPr txBox="1"/>
          <p:nvPr/>
        </p:nvSpPr>
        <p:spPr>
          <a:xfrm>
            <a:off x="0" y="569400"/>
            <a:ext cx="9144000" cy="753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Self JOIN: </a:t>
            </a:r>
            <a:r>
              <a:rPr lang="en-GB" sz="1600">
                <a:solidFill>
                  <a:schemeClr val="dk1"/>
                </a:solidFill>
                <a:latin typeface="Verdana"/>
                <a:ea typeface="Verdana"/>
                <a:cs typeface="Verdana"/>
                <a:sym typeface="Verdana"/>
              </a:rPr>
              <a:t>a self JOIN is a regular join, but the table is joined with itself.</a:t>
            </a:r>
            <a:r>
              <a:rPr lang="en-GB" sz="1600" b="1">
                <a:solidFill>
                  <a:schemeClr val="dk1"/>
                </a:solidFill>
                <a:latin typeface="Verdana"/>
                <a:ea typeface="Verdana"/>
                <a:cs typeface="Verdana"/>
                <a:sym typeface="Verdana"/>
              </a:rPr>
              <a:t> </a:t>
            </a:r>
            <a:endParaRPr sz="1600" b="1">
              <a:solidFill>
                <a:schemeClr val="dk1"/>
              </a:solidFill>
              <a:latin typeface="Verdana"/>
              <a:ea typeface="Verdana"/>
              <a:cs typeface="Verdana"/>
              <a:sym typeface="Verdana"/>
            </a:endParaRPr>
          </a:p>
        </p:txBody>
      </p:sp>
      <p:pic>
        <p:nvPicPr>
          <p:cNvPr id="693" name="Google Shape;693;p72"/>
          <p:cNvPicPr preferRelativeResize="0"/>
          <p:nvPr/>
        </p:nvPicPr>
        <p:blipFill>
          <a:blip r:embed="rId4">
            <a:alphaModFix/>
          </a:blip>
          <a:stretch>
            <a:fillRect/>
          </a:stretch>
        </p:blipFill>
        <p:spPr>
          <a:xfrm>
            <a:off x="1394388" y="1263150"/>
            <a:ext cx="6365118" cy="351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p:nvPr/>
        </p:nvSpPr>
        <p:spPr>
          <a:xfrm>
            <a:off x="4903188" y="1169350"/>
            <a:ext cx="3876000" cy="2283900"/>
          </a:xfrm>
          <a:prstGeom prst="rect">
            <a:avLst/>
          </a:prstGeom>
          <a:noFill/>
          <a:ln w="19050" cap="flat" cmpd="sng">
            <a:solidFill>
              <a:srgbClr val="00618A"/>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solidFill>
                  <a:schemeClr val="dk1"/>
                </a:solidFill>
                <a:latin typeface="Verdana"/>
                <a:ea typeface="Verdana"/>
                <a:cs typeface="Verdana"/>
                <a:sym typeface="Verdana"/>
              </a:rPr>
              <a:t>Organize data is anything but a traditional table:</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Key-value stores</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Documents (JSON, XML, etc)</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Graphs</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Flexible tables</a:t>
            </a:r>
            <a:endParaRPr>
              <a:solidFill>
                <a:schemeClr val="dk1"/>
              </a:solidFill>
              <a:latin typeface="Verdana"/>
              <a:ea typeface="Verdana"/>
              <a:cs typeface="Verdana"/>
              <a:sym typeface="Verdana"/>
            </a:endParaRPr>
          </a:p>
        </p:txBody>
      </p:sp>
      <p:grpSp>
        <p:nvGrpSpPr>
          <p:cNvPr id="141" name="Google Shape;141;p19"/>
          <p:cNvGrpSpPr/>
          <p:nvPr/>
        </p:nvGrpSpPr>
        <p:grpSpPr>
          <a:xfrm>
            <a:off x="0" y="-9900"/>
            <a:ext cx="9153900" cy="579300"/>
            <a:chOff x="0" y="-9900"/>
            <a:chExt cx="9153900" cy="579300"/>
          </a:xfrm>
        </p:grpSpPr>
        <p:sp>
          <p:nvSpPr>
            <p:cNvPr id="142" name="Google Shape;142;p1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44" name="Google Shape;144;p1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Two types of Databases</a:t>
              </a:r>
              <a:endParaRPr sz="2500">
                <a:solidFill>
                  <a:srgbClr val="FFFFFF"/>
                </a:solidFill>
                <a:latin typeface="Impact"/>
                <a:ea typeface="Impact"/>
                <a:cs typeface="Impact"/>
                <a:sym typeface="Impact"/>
              </a:endParaRPr>
            </a:p>
          </p:txBody>
        </p:sp>
      </p:grpSp>
      <p:sp>
        <p:nvSpPr>
          <p:cNvPr id="145" name="Google Shape;145;p19"/>
          <p:cNvSpPr txBox="1"/>
          <p:nvPr/>
        </p:nvSpPr>
        <p:spPr>
          <a:xfrm>
            <a:off x="263963" y="1181875"/>
            <a:ext cx="3876000" cy="2283900"/>
          </a:xfrm>
          <a:prstGeom prst="rect">
            <a:avLst/>
          </a:prstGeom>
          <a:noFill/>
          <a:ln w="19050" cap="flat" cmpd="sng">
            <a:solidFill>
              <a:srgbClr val="00618A"/>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solidFill>
                  <a:schemeClr val="dk1"/>
                </a:solidFill>
                <a:latin typeface="Verdana"/>
                <a:ea typeface="Verdana"/>
                <a:cs typeface="Verdana"/>
                <a:sym typeface="Verdana"/>
              </a:rPr>
              <a:t>Organize data into one or more tables:</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Each table has columns and rows</a:t>
            </a:r>
            <a:endParaRPr>
              <a:solidFill>
                <a:schemeClr val="dk1"/>
              </a:solidFill>
              <a:latin typeface="Verdana"/>
              <a:ea typeface="Verdana"/>
              <a:cs typeface="Verdana"/>
              <a:sym typeface="Verdana"/>
            </a:endParaRPr>
          </a:p>
          <a:p>
            <a:pPr marL="914400" lvl="1"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A unique key identifies each row</a:t>
            </a:r>
            <a:endParaRPr>
              <a:solidFill>
                <a:schemeClr val="dk1"/>
              </a:solidFill>
              <a:latin typeface="Verdana"/>
              <a:ea typeface="Verdana"/>
              <a:cs typeface="Verdana"/>
              <a:sym typeface="Verdana"/>
            </a:endParaRPr>
          </a:p>
        </p:txBody>
      </p:sp>
      <p:sp>
        <p:nvSpPr>
          <p:cNvPr id="146" name="Google Shape;146;p19"/>
          <p:cNvSpPr txBox="1"/>
          <p:nvPr/>
        </p:nvSpPr>
        <p:spPr>
          <a:xfrm>
            <a:off x="4903188" y="644800"/>
            <a:ext cx="3876000" cy="397500"/>
          </a:xfrm>
          <a:prstGeom prst="rect">
            <a:avLst/>
          </a:prstGeom>
          <a:noFill/>
          <a:ln w="19050" cap="flat" cmpd="sng">
            <a:solidFill>
              <a:srgbClr val="E58E0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b="1">
                <a:solidFill>
                  <a:schemeClr val="dk1"/>
                </a:solidFill>
                <a:latin typeface="Verdana"/>
                <a:ea typeface="Verdana"/>
                <a:cs typeface="Verdana"/>
                <a:sym typeface="Verdana"/>
              </a:rPr>
              <a:t>Non-Relational Databases</a:t>
            </a:r>
            <a:r>
              <a:rPr lang="en-GB">
                <a:solidFill>
                  <a:schemeClr val="dk1"/>
                </a:solidFill>
                <a:latin typeface="Verdana"/>
                <a:ea typeface="Verdana"/>
                <a:cs typeface="Verdana"/>
                <a:sym typeface="Verdana"/>
              </a:rPr>
              <a:t> (</a:t>
            </a:r>
            <a:r>
              <a:rPr lang="en-GB" u="sng">
                <a:solidFill>
                  <a:schemeClr val="hlink"/>
                </a:solidFill>
                <a:latin typeface="Verdana"/>
                <a:ea typeface="Verdana"/>
                <a:cs typeface="Verdana"/>
                <a:sym typeface="Verdana"/>
                <a:hlinkClick r:id="rId4"/>
              </a:rPr>
              <a:t>noSQL</a:t>
            </a:r>
            <a:r>
              <a:rPr lang="en-GB">
                <a:solidFill>
                  <a:schemeClr val="dk1"/>
                </a:solidFill>
                <a:latin typeface="Verdana"/>
                <a:ea typeface="Verdana"/>
                <a:cs typeface="Verdana"/>
                <a:sym typeface="Verdana"/>
              </a:rPr>
              <a:t>)</a:t>
            </a:r>
            <a:endParaRPr>
              <a:latin typeface="Verdana"/>
              <a:ea typeface="Verdana"/>
              <a:cs typeface="Verdana"/>
              <a:sym typeface="Verdana"/>
            </a:endParaRPr>
          </a:p>
        </p:txBody>
      </p:sp>
      <p:sp>
        <p:nvSpPr>
          <p:cNvPr id="147" name="Google Shape;147;p19"/>
          <p:cNvSpPr txBox="1"/>
          <p:nvPr/>
        </p:nvSpPr>
        <p:spPr>
          <a:xfrm>
            <a:off x="263963" y="644800"/>
            <a:ext cx="3876000" cy="397500"/>
          </a:xfrm>
          <a:prstGeom prst="rect">
            <a:avLst/>
          </a:prstGeom>
          <a:noFill/>
          <a:ln w="19050" cap="flat" cmpd="sng">
            <a:solidFill>
              <a:srgbClr val="E58E0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b="1">
                <a:solidFill>
                  <a:schemeClr val="dk1"/>
                </a:solidFill>
                <a:latin typeface="Verdana"/>
                <a:ea typeface="Verdana"/>
                <a:cs typeface="Verdana"/>
                <a:sym typeface="Verdana"/>
              </a:rPr>
              <a:t>Relational Databases</a:t>
            </a:r>
            <a:r>
              <a:rPr lang="en-GB">
                <a:solidFill>
                  <a:schemeClr val="dk1"/>
                </a:solidFill>
                <a:latin typeface="Verdana"/>
                <a:ea typeface="Verdana"/>
                <a:cs typeface="Verdana"/>
                <a:sym typeface="Verdana"/>
              </a:rPr>
              <a:t> (SQL)</a:t>
            </a:r>
            <a:endParaRPr>
              <a:solidFill>
                <a:schemeClr val="dk1"/>
              </a:solidFill>
              <a:latin typeface="Verdana"/>
              <a:ea typeface="Verdana"/>
              <a:cs typeface="Verdana"/>
              <a:sym typeface="Verdana"/>
            </a:endParaRPr>
          </a:p>
          <a:p>
            <a:pPr marL="0" lvl="0" indent="0" algn="ctr" rtl="0">
              <a:lnSpc>
                <a:spcPct val="150000"/>
              </a:lnSpc>
              <a:spcBef>
                <a:spcPts val="0"/>
              </a:spcBef>
              <a:spcAft>
                <a:spcPts val="0"/>
              </a:spcAft>
              <a:buNone/>
            </a:pPr>
            <a:endParaRPr>
              <a:solidFill>
                <a:schemeClr val="dk1"/>
              </a:solidFill>
              <a:latin typeface="Verdana"/>
              <a:ea typeface="Verdana"/>
              <a:cs typeface="Verdana"/>
              <a:sym typeface="Verdana"/>
            </a:endParaRPr>
          </a:p>
        </p:txBody>
      </p:sp>
      <p:pic>
        <p:nvPicPr>
          <p:cNvPr id="148" name="Google Shape;148;p19"/>
          <p:cNvPicPr preferRelativeResize="0"/>
          <p:nvPr/>
        </p:nvPicPr>
        <p:blipFill>
          <a:blip r:embed="rId5">
            <a:alphaModFix/>
          </a:blip>
          <a:stretch>
            <a:fillRect/>
          </a:stretch>
        </p:blipFill>
        <p:spPr>
          <a:xfrm>
            <a:off x="7206925" y="3772450"/>
            <a:ext cx="1937075" cy="1371050"/>
          </a:xfrm>
          <a:prstGeom prst="rect">
            <a:avLst/>
          </a:prstGeom>
          <a:noFill/>
          <a:ln>
            <a:noFill/>
          </a:ln>
        </p:spPr>
      </p:pic>
      <p:pic>
        <p:nvPicPr>
          <p:cNvPr id="149" name="Google Shape;149;p19"/>
          <p:cNvPicPr preferRelativeResize="0"/>
          <p:nvPr/>
        </p:nvPicPr>
        <p:blipFill>
          <a:blip r:embed="rId6">
            <a:alphaModFix/>
          </a:blip>
          <a:stretch>
            <a:fillRect/>
          </a:stretch>
        </p:blipFill>
        <p:spPr>
          <a:xfrm>
            <a:off x="4572000" y="3580333"/>
            <a:ext cx="2686399" cy="959892"/>
          </a:xfrm>
          <a:prstGeom prst="rect">
            <a:avLst/>
          </a:prstGeom>
          <a:noFill/>
          <a:ln>
            <a:noFill/>
          </a:ln>
        </p:spPr>
      </p:pic>
      <p:graphicFrame>
        <p:nvGraphicFramePr>
          <p:cNvPr id="150" name="Google Shape;150;p19"/>
          <p:cNvGraphicFramePr/>
          <p:nvPr/>
        </p:nvGraphicFramePr>
        <p:xfrm>
          <a:off x="263975" y="3548300"/>
          <a:ext cx="3876000" cy="1098125"/>
        </p:xfrm>
        <a:graphic>
          <a:graphicData uri="http://schemas.openxmlformats.org/drawingml/2006/table">
            <a:tbl>
              <a:tblPr>
                <a:noFill/>
                <a:tableStyleId>{52B1C751-2BD4-4C6A-A824-F96C14B89BF2}</a:tableStyleId>
              </a:tblPr>
              <a:tblGrid>
                <a:gridCol w="775200">
                  <a:extLst>
                    <a:ext uri="{9D8B030D-6E8A-4147-A177-3AD203B41FA5}">
                      <a16:colId xmlns:a16="http://schemas.microsoft.com/office/drawing/2014/main" val="20000"/>
                    </a:ext>
                  </a:extLst>
                </a:gridCol>
                <a:gridCol w="775200">
                  <a:extLst>
                    <a:ext uri="{9D8B030D-6E8A-4147-A177-3AD203B41FA5}">
                      <a16:colId xmlns:a16="http://schemas.microsoft.com/office/drawing/2014/main" val="20001"/>
                    </a:ext>
                  </a:extLst>
                </a:gridCol>
                <a:gridCol w="775200">
                  <a:extLst>
                    <a:ext uri="{9D8B030D-6E8A-4147-A177-3AD203B41FA5}">
                      <a16:colId xmlns:a16="http://schemas.microsoft.com/office/drawing/2014/main" val="20002"/>
                    </a:ext>
                  </a:extLst>
                </a:gridCol>
                <a:gridCol w="775200">
                  <a:extLst>
                    <a:ext uri="{9D8B030D-6E8A-4147-A177-3AD203B41FA5}">
                      <a16:colId xmlns:a16="http://schemas.microsoft.com/office/drawing/2014/main" val="20003"/>
                    </a:ext>
                  </a:extLst>
                </a:gridCol>
                <a:gridCol w="775200">
                  <a:extLst>
                    <a:ext uri="{9D8B030D-6E8A-4147-A177-3AD203B41FA5}">
                      <a16:colId xmlns:a16="http://schemas.microsoft.com/office/drawing/2014/main" val="20004"/>
                    </a:ext>
                  </a:extLst>
                </a:gridCol>
              </a:tblGrid>
              <a:tr h="219625">
                <a:tc>
                  <a:txBody>
                    <a:bodyPr/>
                    <a:lstStyle/>
                    <a:p>
                      <a:pPr marL="0" lvl="0" indent="0" algn="ctr" rtl="0">
                        <a:lnSpc>
                          <a:spcPct val="115000"/>
                        </a:lnSpc>
                        <a:spcBef>
                          <a:spcPts val="0"/>
                        </a:spcBef>
                        <a:spcAft>
                          <a:spcPts val="0"/>
                        </a:spcAft>
                        <a:buNone/>
                      </a:pPr>
                      <a:r>
                        <a:rPr lang="en-GB" sz="1000" b="1" u="sng"/>
                        <a:t>ID</a:t>
                      </a:r>
                      <a:endParaRPr sz="1000" b="1" u="sng"/>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First Name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Last Name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Age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tc>
                  <a:txBody>
                    <a:bodyPr/>
                    <a:lstStyle/>
                    <a:p>
                      <a:pPr marL="0" lvl="0" indent="0" algn="ctr" rtl="0">
                        <a:lnSpc>
                          <a:spcPct val="115000"/>
                        </a:lnSpc>
                        <a:spcBef>
                          <a:spcPts val="0"/>
                        </a:spcBef>
                        <a:spcAft>
                          <a:spcPts val="0"/>
                        </a:spcAft>
                        <a:buNone/>
                      </a:pPr>
                      <a:r>
                        <a:rPr lang="en-GB" sz="1000" b="1"/>
                        <a:t>Nationality</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58E02"/>
                    </a:solidFill>
                  </a:tcPr>
                </a:tc>
                <a:extLst>
                  <a:ext uri="{0D108BD9-81ED-4DB2-BD59-A6C34878D82A}">
                    <a16:rowId xmlns:a16="http://schemas.microsoft.com/office/drawing/2014/main" val="10000"/>
                  </a:ext>
                </a:extLst>
              </a:tr>
              <a:tr h="219625">
                <a:tc>
                  <a:txBody>
                    <a:bodyPr/>
                    <a:lstStyle/>
                    <a:p>
                      <a:pPr marL="0" lvl="0" indent="0" algn="ctr" rtl="0">
                        <a:lnSpc>
                          <a:spcPct val="115000"/>
                        </a:lnSpc>
                        <a:spcBef>
                          <a:spcPts val="0"/>
                        </a:spcBef>
                        <a:spcAft>
                          <a:spcPts val="0"/>
                        </a:spcAft>
                        <a:buNone/>
                      </a:pPr>
                      <a:r>
                        <a:rPr lang="en-GB" sz="1000"/>
                        <a:t>1</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Dubois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French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9625">
                <a:tc>
                  <a:txBody>
                    <a:bodyPr/>
                    <a:lstStyle/>
                    <a:p>
                      <a:pPr marL="0" lvl="0" indent="0" algn="ctr" rtl="0">
                        <a:lnSpc>
                          <a:spcPct val="115000"/>
                        </a:lnSpc>
                        <a:spcBef>
                          <a:spcPts val="0"/>
                        </a:spcBef>
                        <a:spcAft>
                          <a:spcPts val="0"/>
                        </a:spcAft>
                        <a:buNone/>
                      </a:pPr>
                      <a:r>
                        <a:rPr lang="en-GB" sz="1000"/>
                        <a:t>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Jane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Poppins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American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9625">
                <a:tc>
                  <a:txBody>
                    <a:bodyPr/>
                    <a:lstStyle/>
                    <a:p>
                      <a:pPr marL="0" lvl="0" indent="0" algn="ctr" rtl="0">
                        <a:lnSpc>
                          <a:spcPct val="115000"/>
                        </a:lnSpc>
                        <a:spcBef>
                          <a:spcPts val="0"/>
                        </a:spcBef>
                        <a:spcAft>
                          <a:spcPts val="0"/>
                        </a:spcAft>
                        <a:buNone/>
                      </a:pPr>
                      <a:r>
                        <a:rPr lang="en-GB" sz="1000"/>
                        <a:t>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Claire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Kennies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22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Brittish</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19625">
                <a:tc>
                  <a:txBody>
                    <a:bodyPr/>
                    <a:lstStyle/>
                    <a:p>
                      <a:pPr marL="0" lvl="0" indent="0" algn="ctr" rtl="0">
                        <a:lnSpc>
                          <a:spcPct val="115000"/>
                        </a:lnSpc>
                        <a:spcBef>
                          <a:spcPts val="0"/>
                        </a:spcBef>
                        <a:spcAft>
                          <a:spcPts val="0"/>
                        </a:spcAft>
                        <a:buNone/>
                      </a:pPr>
                      <a:r>
                        <a:rPr lang="en-GB" sz="1000"/>
                        <a:t>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Lea</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Sharock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33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a:t>Israeli</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pSp>
        <p:nvGrpSpPr>
          <p:cNvPr id="698" name="Google Shape;698;p73"/>
          <p:cNvGrpSpPr/>
          <p:nvPr/>
        </p:nvGrpSpPr>
        <p:grpSpPr>
          <a:xfrm>
            <a:off x="0" y="-9900"/>
            <a:ext cx="9153900" cy="579300"/>
            <a:chOff x="0" y="-9900"/>
            <a:chExt cx="9153900" cy="579300"/>
          </a:xfrm>
        </p:grpSpPr>
        <p:sp>
          <p:nvSpPr>
            <p:cNvPr id="699" name="Google Shape;699;p7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0" name="Google Shape;700;p7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01" name="Google Shape;701;p7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Self JOIN example</a:t>
              </a:r>
              <a:endParaRPr sz="2500">
                <a:solidFill>
                  <a:srgbClr val="FFFFFF"/>
                </a:solidFill>
                <a:latin typeface="Impact"/>
                <a:ea typeface="Impact"/>
                <a:cs typeface="Impact"/>
                <a:sym typeface="Impact"/>
              </a:endParaRPr>
            </a:p>
          </p:txBody>
        </p:sp>
      </p:grpSp>
      <p:pic>
        <p:nvPicPr>
          <p:cNvPr id="702" name="Google Shape;702;p73"/>
          <p:cNvPicPr preferRelativeResize="0"/>
          <p:nvPr/>
        </p:nvPicPr>
        <p:blipFill>
          <a:blip r:embed="rId4">
            <a:alphaModFix/>
          </a:blip>
          <a:stretch>
            <a:fillRect/>
          </a:stretch>
        </p:blipFill>
        <p:spPr>
          <a:xfrm>
            <a:off x="157350" y="721800"/>
            <a:ext cx="8839199" cy="394051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grpSp>
        <p:nvGrpSpPr>
          <p:cNvPr id="707" name="Google Shape;707;p74"/>
          <p:cNvGrpSpPr/>
          <p:nvPr/>
        </p:nvGrpSpPr>
        <p:grpSpPr>
          <a:xfrm>
            <a:off x="0" y="-9900"/>
            <a:ext cx="9153900" cy="579300"/>
            <a:chOff x="0" y="-9900"/>
            <a:chExt cx="9153900" cy="579300"/>
          </a:xfrm>
        </p:grpSpPr>
        <p:sp>
          <p:nvSpPr>
            <p:cNvPr id="708" name="Google Shape;708;p7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7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10" name="Google Shape;710;p7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UNION</a:t>
              </a:r>
              <a:endParaRPr sz="2500">
                <a:solidFill>
                  <a:srgbClr val="FFFFFF"/>
                </a:solidFill>
                <a:latin typeface="Impact"/>
                <a:ea typeface="Impact"/>
                <a:cs typeface="Impact"/>
                <a:sym typeface="Impact"/>
              </a:endParaRPr>
            </a:p>
          </p:txBody>
        </p:sp>
      </p:grpSp>
      <p:sp>
        <p:nvSpPr>
          <p:cNvPr id="711" name="Google Shape;711;p74"/>
          <p:cNvSpPr txBox="1"/>
          <p:nvPr/>
        </p:nvSpPr>
        <p:spPr>
          <a:xfrm>
            <a:off x="0" y="569400"/>
            <a:ext cx="9144000" cy="1616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UNION </a:t>
            </a:r>
            <a:r>
              <a:rPr lang="en-GB" sz="1600">
                <a:solidFill>
                  <a:schemeClr val="dk1"/>
                </a:solidFill>
                <a:latin typeface="Verdana"/>
                <a:ea typeface="Verdana"/>
                <a:cs typeface="Verdana"/>
                <a:sym typeface="Verdana"/>
              </a:rPr>
              <a:t>operator: used to combine the result-set of two or more SELECT statements.</a:t>
            </a:r>
            <a:endParaRPr sz="1600">
              <a:solidFill>
                <a:schemeClr val="dk1"/>
              </a:solidFill>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Each SELECT statement within UNION must have the same number of cols.</a:t>
            </a:r>
            <a:endParaRPr sz="1600">
              <a:solidFill>
                <a:schemeClr val="dk1"/>
              </a:solidFill>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The columns must have also similar data types.</a:t>
            </a:r>
            <a:endParaRPr sz="1600">
              <a:solidFill>
                <a:schemeClr val="dk1"/>
              </a:solidFill>
              <a:latin typeface="Verdana"/>
              <a:ea typeface="Verdana"/>
              <a:cs typeface="Verdana"/>
              <a:sym typeface="Verdana"/>
            </a:endParaRPr>
          </a:p>
          <a:p>
            <a:pPr marL="914400" lvl="1"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The columns in each SELECT statement must also be in the same order.</a:t>
            </a:r>
            <a:endParaRPr sz="1600">
              <a:solidFill>
                <a:schemeClr val="dk1"/>
              </a:solidFill>
              <a:latin typeface="Verdana"/>
              <a:ea typeface="Verdana"/>
              <a:cs typeface="Verdana"/>
              <a:sym typeface="Verdana"/>
            </a:endParaRPr>
          </a:p>
        </p:txBody>
      </p:sp>
      <p:pic>
        <p:nvPicPr>
          <p:cNvPr id="712" name="Google Shape;712;p74"/>
          <p:cNvPicPr preferRelativeResize="0"/>
          <p:nvPr/>
        </p:nvPicPr>
        <p:blipFill>
          <a:blip r:embed="rId4">
            <a:alphaModFix/>
          </a:blip>
          <a:stretch>
            <a:fillRect/>
          </a:stretch>
        </p:blipFill>
        <p:spPr>
          <a:xfrm>
            <a:off x="1894687" y="2143725"/>
            <a:ext cx="5354624" cy="28827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pSp>
        <p:nvGrpSpPr>
          <p:cNvPr id="717" name="Google Shape;717;p75"/>
          <p:cNvGrpSpPr/>
          <p:nvPr/>
        </p:nvGrpSpPr>
        <p:grpSpPr>
          <a:xfrm>
            <a:off x="0" y="-9900"/>
            <a:ext cx="9153900" cy="579300"/>
            <a:chOff x="0" y="-9900"/>
            <a:chExt cx="9153900" cy="579300"/>
          </a:xfrm>
        </p:grpSpPr>
        <p:sp>
          <p:nvSpPr>
            <p:cNvPr id="718" name="Google Shape;718;p75"/>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75"/>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20" name="Google Shape;720;p75"/>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Joins summary</a:t>
              </a:r>
              <a:endParaRPr sz="2500">
                <a:solidFill>
                  <a:srgbClr val="FFFFFF"/>
                </a:solidFill>
                <a:latin typeface="Impact"/>
                <a:ea typeface="Impact"/>
                <a:cs typeface="Impact"/>
                <a:sym typeface="Impact"/>
              </a:endParaRPr>
            </a:p>
          </p:txBody>
        </p:sp>
      </p:grpSp>
      <p:pic>
        <p:nvPicPr>
          <p:cNvPr id="721" name="Google Shape;721;p75"/>
          <p:cNvPicPr preferRelativeResize="0"/>
          <p:nvPr/>
        </p:nvPicPr>
        <p:blipFill>
          <a:blip r:embed="rId4">
            <a:alphaModFix/>
          </a:blip>
          <a:stretch>
            <a:fillRect/>
          </a:stretch>
        </p:blipFill>
        <p:spPr>
          <a:xfrm>
            <a:off x="1144313" y="638150"/>
            <a:ext cx="6865275" cy="4505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grpSp>
        <p:nvGrpSpPr>
          <p:cNvPr id="726" name="Google Shape;726;p76"/>
          <p:cNvGrpSpPr/>
          <p:nvPr/>
        </p:nvGrpSpPr>
        <p:grpSpPr>
          <a:xfrm>
            <a:off x="0" y="-129939"/>
            <a:ext cx="9153900" cy="5337395"/>
            <a:chOff x="0" y="-62"/>
            <a:chExt cx="9153900" cy="569462"/>
          </a:xfrm>
        </p:grpSpPr>
        <p:sp>
          <p:nvSpPr>
            <p:cNvPr id="727" name="Google Shape;727;p76"/>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6"/>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Nested queries</a:t>
              </a:r>
              <a:endParaRPr sz="7200">
                <a:solidFill>
                  <a:srgbClr val="FFFFFF"/>
                </a:solidFill>
                <a:latin typeface="Impact"/>
                <a:ea typeface="Impact"/>
                <a:cs typeface="Impact"/>
                <a:sym typeface="Impact"/>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7"/>
          <p:cNvSpPr txBox="1"/>
          <p:nvPr/>
        </p:nvSpPr>
        <p:spPr>
          <a:xfrm>
            <a:off x="0" y="569400"/>
            <a:ext cx="9144000" cy="1659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 subquery in SQL is a query </a:t>
            </a:r>
            <a:r>
              <a:rPr lang="en-GB" sz="1600" b="1">
                <a:latin typeface="Verdana"/>
                <a:ea typeface="Verdana"/>
                <a:cs typeface="Verdana"/>
                <a:sym typeface="Verdana"/>
              </a:rPr>
              <a:t>nested</a:t>
            </a:r>
            <a:r>
              <a:rPr lang="en-GB" sz="1600">
                <a:latin typeface="Verdana"/>
                <a:ea typeface="Verdana"/>
                <a:cs typeface="Verdana"/>
                <a:sym typeface="Verdana"/>
              </a:rPr>
              <a:t> inside a larger query.</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A subquery may occur in:</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SELECT clause</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FROM clause</a:t>
            </a:r>
            <a:endParaRPr sz="1600">
              <a:latin typeface="Verdana"/>
              <a:ea typeface="Verdana"/>
              <a:cs typeface="Verdana"/>
              <a:sym typeface="Verdana"/>
            </a:endParaRPr>
          </a:p>
          <a:p>
            <a:pPr marL="914400" lvl="1"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WHERE clause</a:t>
            </a:r>
            <a:endParaRPr sz="1600">
              <a:latin typeface="Verdana"/>
              <a:ea typeface="Verdana"/>
              <a:cs typeface="Verdana"/>
              <a:sym typeface="Verdana"/>
            </a:endParaRPr>
          </a:p>
        </p:txBody>
      </p:sp>
      <p:grpSp>
        <p:nvGrpSpPr>
          <p:cNvPr id="734" name="Google Shape;734;p77"/>
          <p:cNvGrpSpPr/>
          <p:nvPr/>
        </p:nvGrpSpPr>
        <p:grpSpPr>
          <a:xfrm>
            <a:off x="0" y="-9900"/>
            <a:ext cx="9153900" cy="579300"/>
            <a:chOff x="0" y="-9900"/>
            <a:chExt cx="9153900" cy="579300"/>
          </a:xfrm>
        </p:grpSpPr>
        <p:sp>
          <p:nvSpPr>
            <p:cNvPr id="735" name="Google Shape;735;p7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6" name="Google Shape;736;p7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37" name="Google Shape;737;p7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Nested queries</a:t>
              </a:r>
              <a:endParaRPr sz="2500">
                <a:solidFill>
                  <a:srgbClr val="FFFFFF"/>
                </a:solidFill>
                <a:latin typeface="Impact"/>
                <a:ea typeface="Impact"/>
                <a:cs typeface="Impact"/>
                <a:sym typeface="Impact"/>
              </a:endParaRPr>
            </a:p>
          </p:txBody>
        </p:sp>
      </p:grpSp>
      <p:pic>
        <p:nvPicPr>
          <p:cNvPr id="738" name="Google Shape;738;p77"/>
          <p:cNvPicPr preferRelativeResize="0"/>
          <p:nvPr/>
        </p:nvPicPr>
        <p:blipFill>
          <a:blip r:embed="rId4">
            <a:alphaModFix/>
          </a:blip>
          <a:stretch>
            <a:fillRect/>
          </a:stretch>
        </p:blipFill>
        <p:spPr>
          <a:xfrm>
            <a:off x="159475" y="2415941"/>
            <a:ext cx="1521900" cy="1174309"/>
          </a:xfrm>
          <a:prstGeom prst="rect">
            <a:avLst/>
          </a:prstGeom>
          <a:noFill/>
          <a:ln>
            <a:noFill/>
          </a:ln>
        </p:spPr>
      </p:pic>
      <p:sp>
        <p:nvSpPr>
          <p:cNvPr id="739" name="Google Shape;739;p77"/>
          <p:cNvSpPr/>
          <p:nvPr/>
        </p:nvSpPr>
        <p:spPr>
          <a:xfrm>
            <a:off x="159475" y="2097575"/>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Students</a:t>
            </a:r>
            <a:endParaRPr sz="1600" b="1">
              <a:solidFill>
                <a:srgbClr val="FFFFFF"/>
              </a:solidFill>
            </a:endParaRPr>
          </a:p>
        </p:txBody>
      </p:sp>
      <p:pic>
        <p:nvPicPr>
          <p:cNvPr id="740" name="Google Shape;740;p77"/>
          <p:cNvPicPr preferRelativeResize="0"/>
          <p:nvPr/>
        </p:nvPicPr>
        <p:blipFill>
          <a:blip r:embed="rId5">
            <a:alphaModFix/>
          </a:blip>
          <a:stretch>
            <a:fillRect/>
          </a:stretch>
        </p:blipFill>
        <p:spPr>
          <a:xfrm>
            <a:off x="135963" y="3926300"/>
            <a:ext cx="1568925" cy="1115675"/>
          </a:xfrm>
          <a:prstGeom prst="rect">
            <a:avLst/>
          </a:prstGeom>
          <a:noFill/>
          <a:ln>
            <a:noFill/>
          </a:ln>
        </p:spPr>
      </p:pic>
      <p:sp>
        <p:nvSpPr>
          <p:cNvPr id="741" name="Google Shape;741;p77"/>
          <p:cNvSpPr/>
          <p:nvPr/>
        </p:nvSpPr>
        <p:spPr>
          <a:xfrm>
            <a:off x="159475" y="3629875"/>
            <a:ext cx="1521900" cy="2568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FFFFFF"/>
                </a:solidFill>
              </a:rPr>
              <a:t>Marks</a:t>
            </a:r>
            <a:endParaRPr sz="1600" b="1">
              <a:solidFill>
                <a:srgbClr val="FFFFFF"/>
              </a:solidFill>
            </a:endParaRPr>
          </a:p>
        </p:txBody>
      </p:sp>
      <p:pic>
        <p:nvPicPr>
          <p:cNvPr id="742" name="Google Shape;742;p77"/>
          <p:cNvPicPr preferRelativeResize="0"/>
          <p:nvPr/>
        </p:nvPicPr>
        <p:blipFill>
          <a:blip r:embed="rId6">
            <a:alphaModFix/>
          </a:blip>
          <a:stretch>
            <a:fillRect/>
          </a:stretch>
        </p:blipFill>
        <p:spPr>
          <a:xfrm>
            <a:off x="4487773" y="1815950"/>
            <a:ext cx="4273428" cy="1115675"/>
          </a:xfrm>
          <a:prstGeom prst="rect">
            <a:avLst/>
          </a:prstGeom>
          <a:noFill/>
          <a:ln w="28575" cap="flat" cmpd="sng">
            <a:solidFill>
              <a:schemeClr val="dk2"/>
            </a:solidFill>
            <a:prstDash val="solid"/>
            <a:round/>
            <a:headEnd type="none" w="sm" len="sm"/>
            <a:tailEnd type="none" w="sm" len="sm"/>
          </a:ln>
        </p:spPr>
      </p:pic>
      <p:sp>
        <p:nvSpPr>
          <p:cNvPr id="743" name="Google Shape;743;p77"/>
          <p:cNvSpPr txBox="1"/>
          <p:nvPr/>
        </p:nvSpPr>
        <p:spPr>
          <a:xfrm>
            <a:off x="5275264" y="1238125"/>
            <a:ext cx="2487300" cy="424500"/>
          </a:xfrm>
          <a:prstGeom prst="rect">
            <a:avLst/>
          </a:prstGeom>
          <a:solidFill>
            <a:srgbClr val="F4CCC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b="1" i="1">
                <a:latin typeface="Verdana"/>
                <a:ea typeface="Verdana"/>
                <a:cs typeface="Verdana"/>
                <a:sym typeface="Verdana"/>
              </a:rPr>
              <a:t>Without subquery</a:t>
            </a:r>
            <a:endParaRPr sz="1600" b="1" i="1">
              <a:latin typeface="Verdana"/>
              <a:ea typeface="Verdana"/>
              <a:cs typeface="Verdana"/>
              <a:sym typeface="Verdana"/>
            </a:endParaRPr>
          </a:p>
        </p:txBody>
      </p:sp>
      <p:sp>
        <p:nvSpPr>
          <p:cNvPr id="744" name="Google Shape;744;p77"/>
          <p:cNvSpPr txBox="1"/>
          <p:nvPr/>
        </p:nvSpPr>
        <p:spPr>
          <a:xfrm>
            <a:off x="5482568" y="3253125"/>
            <a:ext cx="2072700" cy="424500"/>
          </a:xfrm>
          <a:prstGeom prst="rect">
            <a:avLst/>
          </a:prstGeom>
          <a:solidFill>
            <a:srgbClr val="D9EAD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b="1" i="1">
                <a:latin typeface="Verdana"/>
                <a:ea typeface="Verdana"/>
                <a:cs typeface="Verdana"/>
                <a:sym typeface="Verdana"/>
              </a:rPr>
              <a:t>With subquery</a:t>
            </a:r>
            <a:endParaRPr sz="1600" b="1" i="1">
              <a:latin typeface="Verdana"/>
              <a:ea typeface="Verdana"/>
              <a:cs typeface="Verdana"/>
              <a:sym typeface="Verdana"/>
            </a:endParaRPr>
          </a:p>
        </p:txBody>
      </p:sp>
      <p:pic>
        <p:nvPicPr>
          <p:cNvPr id="745" name="Google Shape;745;p77"/>
          <p:cNvPicPr preferRelativeResize="0"/>
          <p:nvPr/>
        </p:nvPicPr>
        <p:blipFill>
          <a:blip r:embed="rId7">
            <a:alphaModFix/>
          </a:blip>
          <a:stretch>
            <a:fillRect/>
          </a:stretch>
        </p:blipFill>
        <p:spPr>
          <a:xfrm>
            <a:off x="4513552" y="3818850"/>
            <a:ext cx="4247649" cy="1184425"/>
          </a:xfrm>
          <a:prstGeom prst="rect">
            <a:avLst/>
          </a:prstGeom>
          <a:noFill/>
          <a:ln w="28575" cap="flat" cmpd="sng">
            <a:solidFill>
              <a:schemeClr val="dk2"/>
            </a:solidFill>
            <a:prstDash val="solid"/>
            <a:round/>
            <a:headEnd type="none" w="sm" len="sm"/>
            <a:tailEnd type="none" w="sm" len="sm"/>
          </a:ln>
        </p:spPr>
      </p:pic>
      <p:cxnSp>
        <p:nvCxnSpPr>
          <p:cNvPr id="746" name="Google Shape;746;p77"/>
          <p:cNvCxnSpPr/>
          <p:nvPr/>
        </p:nvCxnSpPr>
        <p:spPr>
          <a:xfrm rot="10800000" flipH="1">
            <a:off x="4145925" y="3134125"/>
            <a:ext cx="4924500" cy="21300"/>
          </a:xfrm>
          <a:prstGeom prst="straightConnector1">
            <a:avLst/>
          </a:prstGeom>
          <a:noFill/>
          <a:ln w="38100" cap="flat" cmpd="sng">
            <a:solidFill>
              <a:srgbClr val="434343"/>
            </a:solidFill>
            <a:prstDash val="lgDash"/>
            <a:round/>
            <a:headEnd type="none" w="med" len="med"/>
            <a:tailEnd type="none" w="med" len="med"/>
          </a:ln>
        </p:spPr>
      </p:cxnSp>
      <p:sp>
        <p:nvSpPr>
          <p:cNvPr id="747" name="Google Shape;747;p77"/>
          <p:cNvSpPr txBox="1"/>
          <p:nvPr/>
        </p:nvSpPr>
        <p:spPr>
          <a:xfrm>
            <a:off x="1903175" y="2414925"/>
            <a:ext cx="2129400" cy="1611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600" i="1">
                <a:latin typeface="Verdana"/>
                <a:ea typeface="Verdana"/>
                <a:cs typeface="Verdana"/>
                <a:sym typeface="Verdana"/>
              </a:rPr>
              <a:t>Query to identify all students who get better marks than the student whose ID is ‘V002’</a:t>
            </a:r>
            <a:endParaRPr sz="1600" i="1">
              <a:latin typeface="Verdana"/>
              <a:ea typeface="Verdana"/>
              <a:cs typeface="Verdana"/>
              <a:sym typeface="Verdan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2" name="Google Shape;752;p78"/>
          <p:cNvGrpSpPr/>
          <p:nvPr/>
        </p:nvGrpSpPr>
        <p:grpSpPr>
          <a:xfrm>
            <a:off x="0" y="-129939"/>
            <a:ext cx="9153900" cy="5337395"/>
            <a:chOff x="0" y="-62"/>
            <a:chExt cx="9153900" cy="569462"/>
          </a:xfrm>
        </p:grpSpPr>
        <p:sp>
          <p:nvSpPr>
            <p:cNvPr id="753" name="Google Shape;753;p78"/>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8"/>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Practice Time!</a:t>
              </a:r>
              <a:endParaRPr sz="7200">
                <a:solidFill>
                  <a:srgbClr val="FFFFFF"/>
                </a:solidFill>
                <a:latin typeface="Impact"/>
                <a:ea typeface="Impact"/>
                <a:cs typeface="Impact"/>
                <a:sym typeface="Impact"/>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759" name="Google Shape;759;p79"/>
          <p:cNvGrpSpPr/>
          <p:nvPr/>
        </p:nvGrpSpPr>
        <p:grpSpPr>
          <a:xfrm>
            <a:off x="0" y="-9900"/>
            <a:ext cx="9153900" cy="579300"/>
            <a:chOff x="0" y="-9900"/>
            <a:chExt cx="9153900" cy="579300"/>
          </a:xfrm>
        </p:grpSpPr>
        <p:sp>
          <p:nvSpPr>
            <p:cNvPr id="760" name="Google Shape;760;p7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1" name="Google Shape;761;p7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62" name="Google Shape;762;p7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Workbench Practice - HR database</a:t>
              </a:r>
              <a:endParaRPr sz="2500">
                <a:solidFill>
                  <a:srgbClr val="FFFFFF"/>
                </a:solidFill>
                <a:latin typeface="Impact"/>
                <a:ea typeface="Impact"/>
                <a:cs typeface="Impact"/>
                <a:sym typeface="Impact"/>
              </a:endParaRPr>
            </a:p>
          </p:txBody>
        </p:sp>
      </p:grpSp>
      <p:pic>
        <p:nvPicPr>
          <p:cNvPr id="763" name="Google Shape;763;p79">
            <a:hlinkClick r:id="rId4"/>
          </p:cNvPr>
          <p:cNvPicPr preferRelativeResize="0"/>
          <p:nvPr/>
        </p:nvPicPr>
        <p:blipFill>
          <a:blip r:embed="rId5">
            <a:alphaModFix/>
          </a:blip>
          <a:stretch>
            <a:fillRect/>
          </a:stretch>
        </p:blipFill>
        <p:spPr>
          <a:xfrm>
            <a:off x="6140600" y="1313775"/>
            <a:ext cx="2416175" cy="2416175"/>
          </a:xfrm>
          <a:prstGeom prst="rect">
            <a:avLst/>
          </a:prstGeom>
          <a:noFill/>
          <a:ln>
            <a:noFill/>
          </a:ln>
        </p:spPr>
      </p:pic>
      <p:pic>
        <p:nvPicPr>
          <p:cNvPr id="764" name="Google Shape;764;p79">
            <a:hlinkClick r:id="rId4"/>
          </p:cNvPr>
          <p:cNvPicPr preferRelativeResize="0"/>
          <p:nvPr/>
        </p:nvPicPr>
        <p:blipFill>
          <a:blip r:embed="rId6">
            <a:alphaModFix/>
          </a:blip>
          <a:stretch>
            <a:fillRect/>
          </a:stretch>
        </p:blipFill>
        <p:spPr>
          <a:xfrm>
            <a:off x="203295" y="1436599"/>
            <a:ext cx="5677030" cy="2540499"/>
          </a:xfrm>
          <a:prstGeom prst="rect">
            <a:avLst/>
          </a:prstGeom>
          <a:noFill/>
          <a:ln>
            <a:noFill/>
          </a:ln>
        </p:spPr>
      </p:pic>
      <p:sp>
        <p:nvSpPr>
          <p:cNvPr id="765" name="Google Shape;765;p79"/>
          <p:cNvSpPr/>
          <p:nvPr/>
        </p:nvSpPr>
        <p:spPr>
          <a:xfrm>
            <a:off x="341125" y="2817400"/>
            <a:ext cx="2660400" cy="634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grpSp>
        <p:nvGrpSpPr>
          <p:cNvPr id="770" name="Google Shape;770;p80"/>
          <p:cNvGrpSpPr/>
          <p:nvPr/>
        </p:nvGrpSpPr>
        <p:grpSpPr>
          <a:xfrm>
            <a:off x="0" y="-9900"/>
            <a:ext cx="9153900" cy="579300"/>
            <a:chOff x="0" y="-9900"/>
            <a:chExt cx="9153900" cy="579300"/>
          </a:xfrm>
        </p:grpSpPr>
        <p:sp>
          <p:nvSpPr>
            <p:cNvPr id="771" name="Google Shape;771;p8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2" name="Google Shape;772;p8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73" name="Google Shape;773;p8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Structure of HR DB</a:t>
              </a:r>
              <a:endParaRPr sz="2500">
                <a:solidFill>
                  <a:srgbClr val="FFFFFF"/>
                </a:solidFill>
                <a:latin typeface="Impact"/>
                <a:ea typeface="Impact"/>
                <a:cs typeface="Impact"/>
                <a:sym typeface="Impact"/>
              </a:endParaRPr>
            </a:p>
          </p:txBody>
        </p:sp>
      </p:grpSp>
      <p:pic>
        <p:nvPicPr>
          <p:cNvPr id="774" name="Google Shape;774;p80"/>
          <p:cNvPicPr preferRelativeResize="0"/>
          <p:nvPr/>
        </p:nvPicPr>
        <p:blipFill>
          <a:blip r:embed="rId4">
            <a:alphaModFix/>
          </a:blip>
          <a:stretch>
            <a:fillRect/>
          </a:stretch>
        </p:blipFill>
        <p:spPr>
          <a:xfrm>
            <a:off x="655588" y="743425"/>
            <a:ext cx="7832825" cy="42286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1"/>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Q1: </a:t>
            </a:r>
            <a:r>
              <a:rPr lang="en-GB" sz="1600">
                <a:latin typeface="Verdana"/>
                <a:ea typeface="Verdana"/>
                <a:cs typeface="Verdana"/>
                <a:sym typeface="Verdana"/>
              </a:rPr>
              <a:t>Write a query to display the names (first_name, last_name) using alias name “First Name”, “Last Name”.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Q2: </a:t>
            </a:r>
            <a:r>
              <a:rPr lang="en-GB" sz="1600">
                <a:solidFill>
                  <a:schemeClr val="dk1"/>
                </a:solidFill>
                <a:latin typeface="Verdana"/>
                <a:ea typeface="Verdana"/>
                <a:cs typeface="Verdana"/>
                <a:sym typeface="Verdana"/>
              </a:rPr>
              <a:t>Write a query to get unique department ID from the employee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Q3: </a:t>
            </a:r>
            <a:r>
              <a:rPr lang="en-GB" sz="1600">
                <a:solidFill>
                  <a:schemeClr val="dk1"/>
                </a:solidFill>
                <a:latin typeface="Verdana"/>
                <a:ea typeface="Verdana"/>
                <a:cs typeface="Verdana"/>
                <a:sym typeface="Verdana"/>
              </a:rPr>
              <a:t>Write a query to get all employee details from the employee table. Order by first name, descending.</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Q4: </a:t>
            </a:r>
            <a:r>
              <a:rPr lang="en-GB" sz="1600">
                <a:solidFill>
                  <a:schemeClr val="dk1"/>
                </a:solidFill>
                <a:latin typeface="Verdana"/>
                <a:ea typeface="Verdana"/>
                <a:cs typeface="Verdana"/>
                <a:sym typeface="Verdana"/>
              </a:rPr>
              <a:t>Write a query to get the total salaries, the maximum salary, the minimum salary and the average salary paid to the employees.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Q5: </a:t>
            </a:r>
            <a:r>
              <a:rPr lang="en-GB" sz="1600">
                <a:solidFill>
                  <a:schemeClr val="dk1"/>
                </a:solidFill>
                <a:latin typeface="Verdana"/>
                <a:ea typeface="Verdana"/>
                <a:cs typeface="Verdana"/>
                <a:sym typeface="Verdana"/>
              </a:rPr>
              <a:t>Write a query to get the number of employees working in the company.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Q6: </a:t>
            </a:r>
            <a:r>
              <a:rPr lang="en-GB" sz="1600">
                <a:solidFill>
                  <a:schemeClr val="dk1"/>
                </a:solidFill>
                <a:latin typeface="Verdana"/>
                <a:ea typeface="Verdana"/>
                <a:cs typeface="Verdana"/>
                <a:sym typeface="Verdana"/>
              </a:rPr>
              <a:t>Write a query to get the number of different jobs available in the employees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Q7: </a:t>
            </a:r>
            <a:r>
              <a:rPr lang="en-GB" sz="1600">
                <a:solidFill>
                  <a:schemeClr val="dk1"/>
                </a:solidFill>
                <a:latin typeface="Verdana"/>
                <a:ea typeface="Verdana"/>
                <a:cs typeface="Verdana"/>
                <a:sym typeface="Verdana"/>
              </a:rPr>
              <a:t>Write a query to select first 10 records.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Q8: </a:t>
            </a:r>
            <a:r>
              <a:rPr lang="en-GB" sz="1600">
                <a:solidFill>
                  <a:schemeClr val="dk1"/>
                </a:solidFill>
                <a:latin typeface="Verdana"/>
                <a:ea typeface="Verdana"/>
                <a:cs typeface="Verdana"/>
                <a:sym typeface="Verdana"/>
              </a:rPr>
              <a:t>Write a query to get the monthly salary (round 2 decimal) of each employee (assuming the salary is annual).</a:t>
            </a:r>
            <a:endParaRPr sz="1600">
              <a:solidFill>
                <a:schemeClr val="dk1"/>
              </a:solidFill>
              <a:latin typeface="Verdana"/>
              <a:ea typeface="Verdana"/>
              <a:cs typeface="Verdana"/>
              <a:sym typeface="Verdana"/>
            </a:endParaRPr>
          </a:p>
        </p:txBody>
      </p:sp>
      <p:grpSp>
        <p:nvGrpSpPr>
          <p:cNvPr id="780" name="Google Shape;780;p81"/>
          <p:cNvGrpSpPr/>
          <p:nvPr/>
        </p:nvGrpSpPr>
        <p:grpSpPr>
          <a:xfrm>
            <a:off x="0" y="-9900"/>
            <a:ext cx="9153900" cy="579300"/>
            <a:chOff x="0" y="-9900"/>
            <a:chExt cx="9153900" cy="579300"/>
          </a:xfrm>
        </p:grpSpPr>
        <p:sp>
          <p:nvSpPr>
            <p:cNvPr id="781" name="Google Shape;781;p8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2" name="Google Shape;782;p8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83" name="Google Shape;783;p8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1 - Warming up (Employees table)</a:t>
              </a:r>
              <a:endParaRPr sz="2500">
                <a:solidFill>
                  <a:srgbClr val="FFFFFF"/>
                </a:solidFill>
                <a:latin typeface="Impact"/>
                <a:ea typeface="Impact"/>
                <a:cs typeface="Impact"/>
                <a:sym typeface="Impact"/>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2"/>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Q9: </a:t>
            </a:r>
            <a:r>
              <a:rPr lang="en-GB" sz="1600">
                <a:latin typeface="Verdana"/>
                <a:ea typeface="Verdana"/>
                <a:cs typeface="Verdana"/>
                <a:sym typeface="Verdana"/>
              </a:rPr>
              <a:t>Write a query to display the name (first and last) and salary of all the employees whose salary is not in the range 10,000 to 15,000.</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Q10: </a:t>
            </a:r>
            <a:r>
              <a:rPr lang="en-GB" sz="1600">
                <a:solidFill>
                  <a:schemeClr val="dk1"/>
                </a:solidFill>
                <a:latin typeface="Verdana"/>
                <a:ea typeface="Verdana"/>
                <a:cs typeface="Verdana"/>
                <a:sym typeface="Verdana"/>
              </a:rPr>
              <a:t>Write a query to display the name (first and last) and hire date for all the employees who were hired in 1987.</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Q11: </a:t>
            </a:r>
            <a:r>
              <a:rPr lang="en-GB" sz="1600">
                <a:solidFill>
                  <a:schemeClr val="dk1"/>
                </a:solidFill>
                <a:latin typeface="Verdana"/>
                <a:ea typeface="Verdana"/>
                <a:cs typeface="Verdana"/>
                <a:sym typeface="Verdana"/>
              </a:rPr>
              <a:t>Write a query to display the name of all employees who have both “b” and “c” in their first name.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Q12: </a:t>
            </a:r>
            <a:r>
              <a:rPr lang="en-GB" sz="1600">
                <a:solidFill>
                  <a:schemeClr val="dk1"/>
                </a:solidFill>
                <a:latin typeface="Verdana"/>
                <a:ea typeface="Verdana"/>
                <a:cs typeface="Verdana"/>
                <a:sym typeface="Verdana"/>
              </a:rPr>
              <a:t>Write a query to get the maximum salary of an employee working as a Programmer.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Q13: </a:t>
            </a:r>
            <a:r>
              <a:rPr lang="en-GB" sz="1600">
                <a:solidFill>
                  <a:schemeClr val="dk1"/>
                </a:solidFill>
                <a:latin typeface="Verdana"/>
                <a:ea typeface="Verdana"/>
                <a:cs typeface="Verdana"/>
                <a:sym typeface="Verdana"/>
              </a:rPr>
              <a:t>Write a query to get the number of employees with the same job. (hint: use GROUP BY).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Q14: </a:t>
            </a:r>
            <a:r>
              <a:rPr lang="en-GB" sz="1600">
                <a:solidFill>
                  <a:schemeClr val="dk1"/>
                </a:solidFill>
                <a:latin typeface="Verdana"/>
                <a:ea typeface="Verdana"/>
                <a:cs typeface="Verdana"/>
                <a:sym typeface="Verdana"/>
              </a:rPr>
              <a:t>Write a query to find for each manager ID the salary of the lowest-paid employee for that manager.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Q15: </a:t>
            </a:r>
            <a:r>
              <a:rPr lang="en-GB" sz="1600">
                <a:solidFill>
                  <a:schemeClr val="dk1"/>
                </a:solidFill>
                <a:latin typeface="Verdana"/>
                <a:ea typeface="Verdana"/>
                <a:cs typeface="Verdana"/>
                <a:sym typeface="Verdana"/>
              </a:rPr>
              <a:t>Write a query to find for each department id the total salary paid for that department.</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Q16: </a:t>
            </a:r>
            <a:r>
              <a:rPr lang="en-GB" sz="1600">
                <a:solidFill>
                  <a:schemeClr val="dk1"/>
                </a:solidFill>
                <a:latin typeface="Verdana"/>
                <a:ea typeface="Verdana"/>
                <a:cs typeface="Verdana"/>
                <a:sym typeface="Verdana"/>
              </a:rPr>
              <a:t>Write a query to get the job ID and maximum salary of the employees where the maximum salary is greater than 4,000.</a:t>
            </a:r>
            <a:endParaRPr sz="1600">
              <a:solidFill>
                <a:schemeClr val="dk1"/>
              </a:solidFill>
              <a:latin typeface="Verdana"/>
              <a:ea typeface="Verdana"/>
              <a:cs typeface="Verdana"/>
              <a:sym typeface="Verdana"/>
            </a:endParaRPr>
          </a:p>
        </p:txBody>
      </p:sp>
      <p:grpSp>
        <p:nvGrpSpPr>
          <p:cNvPr id="789" name="Google Shape;789;p82"/>
          <p:cNvGrpSpPr/>
          <p:nvPr/>
        </p:nvGrpSpPr>
        <p:grpSpPr>
          <a:xfrm>
            <a:off x="0" y="-9900"/>
            <a:ext cx="9153900" cy="579300"/>
            <a:chOff x="0" y="-9900"/>
            <a:chExt cx="9153900" cy="579300"/>
          </a:xfrm>
        </p:grpSpPr>
        <p:sp>
          <p:nvSpPr>
            <p:cNvPr id="790" name="Google Shape;790;p8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1" name="Google Shape;791;p8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792" name="Google Shape;792;p8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2 - Heating up (Employees table)</a:t>
              </a:r>
              <a:endParaRPr sz="2500">
                <a:solidFill>
                  <a:srgbClr val="FFFFFF"/>
                </a:solidFill>
                <a:latin typeface="Impact"/>
                <a:ea typeface="Impact"/>
                <a:cs typeface="Impact"/>
                <a:sym typeface="Impac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p:nvPr/>
        </p:nvSpPr>
        <p:spPr>
          <a:xfrm>
            <a:off x="0" y="569400"/>
            <a:ext cx="9153900" cy="2355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Verdana"/>
              <a:buChar char="●"/>
            </a:pPr>
            <a:r>
              <a:rPr lang="en-GB" u="sng">
                <a:solidFill>
                  <a:schemeClr val="hlink"/>
                </a:solidFill>
                <a:latin typeface="Verdana"/>
                <a:ea typeface="Verdana"/>
                <a:cs typeface="Verdana"/>
                <a:sym typeface="Verdana"/>
                <a:hlinkClick r:id="rId3"/>
              </a:rPr>
              <a:t>SQL</a:t>
            </a:r>
            <a:r>
              <a:rPr lang="en-GB">
                <a:solidFill>
                  <a:schemeClr val="dk1"/>
                </a:solidFill>
                <a:latin typeface="Verdana"/>
                <a:ea typeface="Verdana"/>
                <a:cs typeface="Verdana"/>
                <a:sym typeface="Verdana"/>
              </a:rPr>
              <a:t> (</a:t>
            </a:r>
            <a:r>
              <a:rPr lang="en-GB" b="1">
                <a:solidFill>
                  <a:schemeClr val="dk1"/>
                </a:solidFill>
                <a:latin typeface="Verdana"/>
                <a:ea typeface="Verdana"/>
                <a:cs typeface="Verdana"/>
                <a:sym typeface="Verdana"/>
              </a:rPr>
              <a:t>S</a:t>
            </a:r>
            <a:r>
              <a:rPr lang="en-GB">
                <a:solidFill>
                  <a:schemeClr val="dk1"/>
                </a:solidFill>
                <a:latin typeface="Verdana"/>
                <a:ea typeface="Verdana"/>
                <a:cs typeface="Verdana"/>
                <a:sym typeface="Verdana"/>
              </a:rPr>
              <a:t>tructured </a:t>
            </a:r>
            <a:r>
              <a:rPr lang="en-GB" b="1">
                <a:solidFill>
                  <a:schemeClr val="dk1"/>
                </a:solidFill>
                <a:latin typeface="Verdana"/>
                <a:ea typeface="Verdana"/>
                <a:cs typeface="Verdana"/>
                <a:sym typeface="Verdana"/>
              </a:rPr>
              <a:t>Q</a:t>
            </a:r>
            <a:r>
              <a:rPr lang="en-GB">
                <a:solidFill>
                  <a:schemeClr val="dk1"/>
                </a:solidFill>
                <a:latin typeface="Verdana"/>
                <a:ea typeface="Verdana"/>
                <a:cs typeface="Verdana"/>
                <a:sym typeface="Verdana"/>
              </a:rPr>
              <a:t>uery </a:t>
            </a:r>
            <a:r>
              <a:rPr lang="en-GB" b="1">
                <a:solidFill>
                  <a:schemeClr val="dk1"/>
                </a:solidFill>
                <a:latin typeface="Verdana"/>
                <a:ea typeface="Verdana"/>
                <a:cs typeface="Verdana"/>
                <a:sym typeface="Verdana"/>
              </a:rPr>
              <a:t>L</a:t>
            </a:r>
            <a:r>
              <a:rPr lang="en-GB">
                <a:solidFill>
                  <a:schemeClr val="dk1"/>
                </a:solidFill>
                <a:latin typeface="Verdana"/>
                <a:ea typeface="Verdana"/>
                <a:cs typeface="Verdana"/>
                <a:sym typeface="Verdana"/>
              </a:rPr>
              <a:t>anguage) = </a:t>
            </a:r>
            <a:r>
              <a:rPr lang="en-GB" b="1">
                <a:solidFill>
                  <a:schemeClr val="dk1"/>
                </a:solidFill>
                <a:latin typeface="Verdana"/>
                <a:ea typeface="Verdana"/>
                <a:cs typeface="Verdana"/>
                <a:sym typeface="Verdana"/>
              </a:rPr>
              <a:t>standardized </a:t>
            </a:r>
            <a:r>
              <a:rPr lang="en-GB" b="1" u="sng">
                <a:solidFill>
                  <a:schemeClr val="dk1"/>
                </a:solidFill>
                <a:latin typeface="Verdana"/>
                <a:ea typeface="Verdana"/>
                <a:cs typeface="Verdana"/>
                <a:sym typeface="Verdana"/>
              </a:rPr>
              <a:t>language</a:t>
            </a:r>
            <a:r>
              <a:rPr lang="en-GB">
                <a:solidFill>
                  <a:schemeClr val="dk1"/>
                </a:solidFill>
                <a:latin typeface="Verdana"/>
                <a:ea typeface="Verdana"/>
                <a:cs typeface="Verdana"/>
                <a:sym typeface="Verdana"/>
              </a:rPr>
              <a:t> used for creating, modify and extract data from a relational database.</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SQL is a language to interact with RDBMS</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Used to perform </a:t>
            </a:r>
            <a:r>
              <a:rPr lang="en-GB" b="1" u="sng">
                <a:solidFill>
                  <a:schemeClr val="hlink"/>
                </a:solidFill>
                <a:latin typeface="Verdana"/>
                <a:ea typeface="Verdana"/>
                <a:cs typeface="Verdana"/>
                <a:sym typeface="Verdana"/>
                <a:hlinkClick r:id="rId4"/>
              </a:rPr>
              <a:t>C.R.U.D operations</a:t>
            </a:r>
            <a:r>
              <a:rPr lang="en-GB">
                <a:solidFill>
                  <a:schemeClr val="dk1"/>
                </a:solidFill>
                <a:latin typeface="Verdana"/>
                <a:ea typeface="Verdana"/>
                <a:cs typeface="Verdana"/>
                <a:sym typeface="Verdana"/>
              </a:rPr>
              <a:t> (Create, Read, Update and Delete)</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Used to define tables and structures</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u="sng">
                <a:solidFill>
                  <a:schemeClr val="hlink"/>
                </a:solidFill>
                <a:latin typeface="Verdana"/>
                <a:ea typeface="Verdana"/>
                <a:cs typeface="Verdana"/>
                <a:sym typeface="Verdana"/>
                <a:hlinkClick r:id="rId5"/>
              </a:rPr>
              <a:t>ACID (</a:t>
            </a:r>
            <a:r>
              <a:rPr lang="en-GB" b="1" u="sng">
                <a:solidFill>
                  <a:schemeClr val="hlink"/>
                </a:solidFill>
                <a:latin typeface="Verdana"/>
                <a:ea typeface="Verdana"/>
                <a:cs typeface="Verdana"/>
                <a:sym typeface="Verdana"/>
                <a:hlinkClick r:id="rId5"/>
              </a:rPr>
              <a:t>A</a:t>
            </a:r>
            <a:r>
              <a:rPr lang="en-GB" u="sng">
                <a:solidFill>
                  <a:schemeClr val="hlink"/>
                </a:solidFill>
                <a:latin typeface="Verdana"/>
                <a:ea typeface="Verdana"/>
                <a:cs typeface="Verdana"/>
                <a:sym typeface="Verdana"/>
                <a:hlinkClick r:id="rId5"/>
              </a:rPr>
              <a:t>tomicity, </a:t>
            </a:r>
            <a:r>
              <a:rPr lang="en-GB" b="1" u="sng">
                <a:solidFill>
                  <a:schemeClr val="hlink"/>
                </a:solidFill>
                <a:latin typeface="Verdana"/>
                <a:ea typeface="Verdana"/>
                <a:cs typeface="Verdana"/>
                <a:sym typeface="Verdana"/>
                <a:hlinkClick r:id="rId5"/>
              </a:rPr>
              <a:t>C</a:t>
            </a:r>
            <a:r>
              <a:rPr lang="en-GB" u="sng">
                <a:solidFill>
                  <a:schemeClr val="hlink"/>
                </a:solidFill>
                <a:latin typeface="Verdana"/>
                <a:ea typeface="Verdana"/>
                <a:cs typeface="Verdana"/>
                <a:sym typeface="Verdana"/>
                <a:hlinkClick r:id="rId5"/>
              </a:rPr>
              <a:t>onsistency, </a:t>
            </a:r>
            <a:r>
              <a:rPr lang="en-GB" b="1" u="sng">
                <a:solidFill>
                  <a:schemeClr val="hlink"/>
                </a:solidFill>
                <a:latin typeface="Verdana"/>
                <a:ea typeface="Verdana"/>
                <a:cs typeface="Verdana"/>
                <a:sym typeface="Verdana"/>
                <a:hlinkClick r:id="rId5"/>
              </a:rPr>
              <a:t>I</a:t>
            </a:r>
            <a:r>
              <a:rPr lang="en-GB" u="sng">
                <a:solidFill>
                  <a:schemeClr val="hlink"/>
                </a:solidFill>
                <a:latin typeface="Verdana"/>
                <a:ea typeface="Verdana"/>
                <a:cs typeface="Verdana"/>
                <a:sym typeface="Verdana"/>
                <a:hlinkClick r:id="rId5"/>
              </a:rPr>
              <a:t>solation, </a:t>
            </a:r>
            <a:r>
              <a:rPr lang="en-GB" b="1" u="sng">
                <a:solidFill>
                  <a:schemeClr val="hlink"/>
                </a:solidFill>
                <a:latin typeface="Verdana"/>
                <a:ea typeface="Verdana"/>
                <a:cs typeface="Verdana"/>
                <a:sym typeface="Verdana"/>
                <a:hlinkClick r:id="rId5"/>
              </a:rPr>
              <a:t>D</a:t>
            </a:r>
            <a:r>
              <a:rPr lang="en-GB" u="sng">
                <a:solidFill>
                  <a:schemeClr val="hlink"/>
                </a:solidFill>
                <a:latin typeface="Verdana"/>
                <a:ea typeface="Verdana"/>
                <a:cs typeface="Verdana"/>
                <a:sym typeface="Verdana"/>
                <a:hlinkClick r:id="rId5"/>
              </a:rPr>
              <a:t>urability)</a:t>
            </a:r>
            <a:r>
              <a:rPr lang="en-GB">
                <a:solidFill>
                  <a:schemeClr val="dk1"/>
                </a:solidFill>
                <a:latin typeface="Verdana"/>
                <a:ea typeface="Verdana"/>
                <a:cs typeface="Verdana"/>
                <a:sym typeface="Verdana"/>
              </a:rPr>
              <a:t> = set of properties of database transactions intended to guarantee data validity despite errors, power failures and so on.</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b="1">
                <a:solidFill>
                  <a:schemeClr val="dk1"/>
                </a:solidFill>
                <a:latin typeface="Verdana"/>
                <a:ea typeface="Verdana"/>
                <a:cs typeface="Verdana"/>
                <a:sym typeface="Verdana"/>
              </a:rPr>
              <a:t>Transaction</a:t>
            </a:r>
            <a:r>
              <a:rPr lang="en-GB">
                <a:solidFill>
                  <a:schemeClr val="dk1"/>
                </a:solidFill>
                <a:latin typeface="Verdana"/>
                <a:ea typeface="Verdana"/>
                <a:cs typeface="Verdana"/>
                <a:sym typeface="Verdana"/>
              </a:rPr>
              <a:t> = a sequence of database operations that satisfies the ACID properties.</a:t>
            </a:r>
            <a:endParaRPr>
              <a:solidFill>
                <a:schemeClr val="dk1"/>
              </a:solidFill>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Every SQL statement ends with </a:t>
            </a:r>
            <a:r>
              <a:rPr lang="en-GB" b="1" i="1">
                <a:solidFill>
                  <a:schemeClr val="dk1"/>
                </a:solidFill>
                <a:latin typeface="Verdana"/>
                <a:ea typeface="Verdana"/>
                <a:cs typeface="Verdana"/>
                <a:sym typeface="Verdana"/>
              </a:rPr>
              <a:t>;</a:t>
            </a:r>
            <a:r>
              <a:rPr lang="en-GB">
                <a:solidFill>
                  <a:schemeClr val="dk1"/>
                </a:solidFill>
                <a:latin typeface="Verdana"/>
                <a:ea typeface="Verdana"/>
                <a:cs typeface="Verdana"/>
                <a:sym typeface="Verdana"/>
              </a:rPr>
              <a:t> meaning the end of the statement.</a:t>
            </a:r>
            <a:endParaRPr>
              <a:solidFill>
                <a:schemeClr val="dk1"/>
              </a:solidFill>
              <a:latin typeface="Verdana"/>
              <a:ea typeface="Verdana"/>
              <a:cs typeface="Verdana"/>
              <a:sym typeface="Verdana"/>
            </a:endParaRPr>
          </a:p>
        </p:txBody>
      </p:sp>
      <p:grpSp>
        <p:nvGrpSpPr>
          <p:cNvPr id="156" name="Google Shape;156;p20"/>
          <p:cNvGrpSpPr/>
          <p:nvPr/>
        </p:nvGrpSpPr>
        <p:grpSpPr>
          <a:xfrm>
            <a:off x="0" y="-9900"/>
            <a:ext cx="9153900" cy="579300"/>
            <a:chOff x="0" y="-9900"/>
            <a:chExt cx="9153900" cy="579300"/>
          </a:xfrm>
        </p:grpSpPr>
        <p:sp>
          <p:nvSpPr>
            <p:cNvPr id="157" name="Google Shape;157;p2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0"/>
            <p:cNvPicPr preferRelativeResize="0"/>
            <p:nvPr/>
          </p:nvPicPr>
          <p:blipFill>
            <a:blip r:embed="rId6">
              <a:alphaModFix/>
            </a:blip>
            <a:stretch>
              <a:fillRect/>
            </a:stretch>
          </p:blipFill>
          <p:spPr>
            <a:xfrm>
              <a:off x="8139974" y="70875"/>
              <a:ext cx="898699" cy="275250"/>
            </a:xfrm>
            <a:prstGeom prst="rect">
              <a:avLst/>
            </a:prstGeom>
            <a:noFill/>
            <a:ln>
              <a:noFill/>
            </a:ln>
          </p:spPr>
        </p:pic>
        <p:sp>
          <p:nvSpPr>
            <p:cNvPr id="159" name="Google Shape;159;p2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SQL: Structured Query Language</a:t>
              </a:r>
              <a:endParaRPr sz="2500">
                <a:solidFill>
                  <a:srgbClr val="FFFFFF"/>
                </a:solidFill>
                <a:latin typeface="Impact"/>
                <a:ea typeface="Impact"/>
                <a:cs typeface="Impact"/>
                <a:sym typeface="Impact"/>
              </a:endParaRPr>
            </a:p>
          </p:txBody>
        </p:sp>
      </p:grpSp>
      <p:pic>
        <p:nvPicPr>
          <p:cNvPr id="160" name="Google Shape;160;p20"/>
          <p:cNvPicPr preferRelativeResize="0"/>
          <p:nvPr/>
        </p:nvPicPr>
        <p:blipFill>
          <a:blip r:embed="rId7">
            <a:alphaModFix/>
          </a:blip>
          <a:stretch>
            <a:fillRect/>
          </a:stretch>
        </p:blipFill>
        <p:spPr>
          <a:xfrm>
            <a:off x="1859629" y="2924400"/>
            <a:ext cx="5424734" cy="20342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83"/>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Q17: </a:t>
            </a:r>
            <a:r>
              <a:rPr lang="en-GB" sz="1600">
                <a:latin typeface="Verdana"/>
                <a:ea typeface="Verdana"/>
                <a:cs typeface="Verdana"/>
                <a:sym typeface="Verdana"/>
              </a:rPr>
              <a:t>Write a query to get the average salary for all departments employing more than 10 employees.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Q18: </a:t>
            </a:r>
            <a:r>
              <a:rPr lang="en-GB" sz="1600">
                <a:solidFill>
                  <a:schemeClr val="dk1"/>
                </a:solidFill>
                <a:latin typeface="Verdana"/>
                <a:ea typeface="Verdana"/>
                <a:cs typeface="Verdana"/>
                <a:sym typeface="Verdana"/>
              </a:rPr>
              <a:t>Write a query to find the name and the salary of the employees who have a higher salary than the employee whose last name is “Bull”.</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Q19: </a:t>
            </a:r>
            <a:r>
              <a:rPr lang="en-GB" sz="1600">
                <a:solidFill>
                  <a:schemeClr val="dk1"/>
                </a:solidFill>
                <a:latin typeface="Verdana"/>
                <a:ea typeface="Verdana"/>
                <a:cs typeface="Verdana"/>
                <a:sym typeface="Verdana"/>
              </a:rPr>
              <a:t>Write a query to find the name of all employees who work in the IT dept.</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Q20: </a:t>
            </a:r>
            <a:r>
              <a:rPr lang="en-GB" sz="1600">
                <a:solidFill>
                  <a:schemeClr val="dk1"/>
                </a:solidFill>
                <a:latin typeface="Verdana"/>
                <a:ea typeface="Verdana"/>
                <a:cs typeface="Verdana"/>
                <a:sym typeface="Verdana"/>
              </a:rPr>
              <a:t>Write a query to find the name of the employees who have a manager and the manager worked in a USA based department. (hint: use the departments and locations tables).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Q21: </a:t>
            </a:r>
            <a:r>
              <a:rPr lang="en-GB" sz="1600">
                <a:solidFill>
                  <a:schemeClr val="dk1"/>
                </a:solidFill>
                <a:latin typeface="Verdana"/>
                <a:ea typeface="Verdana"/>
                <a:cs typeface="Verdana"/>
                <a:sym typeface="Verdana"/>
              </a:rPr>
              <a:t>Write a query to find the name of the employees who are managers.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Q22: </a:t>
            </a:r>
            <a:r>
              <a:rPr lang="en-GB" sz="1600">
                <a:solidFill>
                  <a:schemeClr val="dk1"/>
                </a:solidFill>
                <a:latin typeface="Verdana"/>
                <a:ea typeface="Verdana"/>
                <a:cs typeface="Verdana"/>
                <a:sym typeface="Verdana"/>
              </a:rPr>
              <a:t>Write a query to find the name and salary of the employees whose salary is equal to the minimum salary for their job grade (hint: use the jobs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Q23: </a:t>
            </a:r>
            <a:r>
              <a:rPr lang="en-GB" sz="1600">
                <a:solidFill>
                  <a:schemeClr val="dk1"/>
                </a:solidFill>
                <a:latin typeface="Verdana"/>
                <a:ea typeface="Verdana"/>
                <a:cs typeface="Verdana"/>
                <a:sym typeface="Verdana"/>
              </a:rPr>
              <a:t>Write a query to find the addresses: location_id, street_address, city, state_province, country_name. (hint: join the locations and countries tables)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Q24: </a:t>
            </a:r>
            <a:r>
              <a:rPr lang="en-GB" sz="1600">
                <a:solidFill>
                  <a:schemeClr val="dk1"/>
                </a:solidFill>
                <a:latin typeface="Verdana"/>
                <a:ea typeface="Verdana"/>
                <a:cs typeface="Verdana"/>
                <a:sym typeface="Verdana"/>
              </a:rPr>
              <a:t>Write a query to find the name, department ID and name of all the employees (hint: use the departments table).</a:t>
            </a:r>
            <a:endParaRPr sz="1600">
              <a:solidFill>
                <a:schemeClr val="dk1"/>
              </a:solidFill>
              <a:latin typeface="Verdana"/>
              <a:ea typeface="Verdana"/>
              <a:cs typeface="Verdana"/>
              <a:sym typeface="Verdana"/>
            </a:endParaRPr>
          </a:p>
        </p:txBody>
      </p:sp>
      <p:grpSp>
        <p:nvGrpSpPr>
          <p:cNvPr id="798" name="Google Shape;798;p83"/>
          <p:cNvGrpSpPr/>
          <p:nvPr/>
        </p:nvGrpSpPr>
        <p:grpSpPr>
          <a:xfrm>
            <a:off x="0" y="-9900"/>
            <a:ext cx="9153900" cy="579300"/>
            <a:chOff x="0" y="-9900"/>
            <a:chExt cx="9153900" cy="579300"/>
          </a:xfrm>
        </p:grpSpPr>
        <p:sp>
          <p:nvSpPr>
            <p:cNvPr id="799" name="Google Shape;799;p8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0" name="Google Shape;800;p8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01" name="Google Shape;801;p8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3 - Holding on (Employees table and others)</a:t>
              </a:r>
              <a:endParaRPr sz="2500">
                <a:solidFill>
                  <a:srgbClr val="FFFFFF"/>
                </a:solidFill>
                <a:latin typeface="Impact"/>
                <a:ea typeface="Impact"/>
                <a:cs typeface="Impact"/>
                <a:sym typeface="Impact"/>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4"/>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latin typeface="Verdana"/>
                <a:ea typeface="Verdana"/>
                <a:cs typeface="Verdana"/>
                <a:sym typeface="Verdana"/>
              </a:rPr>
              <a:t>Q25: </a:t>
            </a:r>
            <a:r>
              <a:rPr lang="en-GB" sz="1600">
                <a:solidFill>
                  <a:schemeClr val="dk1"/>
                </a:solidFill>
                <a:latin typeface="Verdana"/>
                <a:ea typeface="Verdana"/>
                <a:cs typeface="Verdana"/>
                <a:sym typeface="Verdana"/>
              </a:rPr>
              <a:t>Write a query to find the name, job, department ID and name of the employees who work in London. (hint: use the departments and locations tables).</a:t>
            </a:r>
            <a:endParaRPr sz="1600">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Q26: </a:t>
            </a:r>
            <a:r>
              <a:rPr lang="en-GB" sz="1600">
                <a:solidFill>
                  <a:schemeClr val="dk1"/>
                </a:solidFill>
                <a:latin typeface="Verdana"/>
                <a:ea typeface="Verdana"/>
                <a:cs typeface="Verdana"/>
                <a:sym typeface="Verdana"/>
              </a:rPr>
              <a:t>Write a query to find the employee id, name, along with their manager_id and last_name.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Q27: </a:t>
            </a:r>
            <a:r>
              <a:rPr lang="en-GB" sz="1600">
                <a:solidFill>
                  <a:schemeClr val="dk1"/>
                </a:solidFill>
                <a:latin typeface="Verdana"/>
                <a:ea typeface="Verdana"/>
                <a:cs typeface="Verdana"/>
                <a:sym typeface="Verdana"/>
              </a:rPr>
              <a:t>Write a query to find the name and hire date of the employees who were hired after ‘Jones’.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Q28: </a:t>
            </a:r>
            <a:r>
              <a:rPr lang="en-GB" sz="1600">
                <a:solidFill>
                  <a:schemeClr val="dk1"/>
                </a:solidFill>
                <a:latin typeface="Verdana"/>
                <a:ea typeface="Verdana"/>
                <a:cs typeface="Verdana"/>
                <a:sym typeface="Verdana"/>
              </a:rPr>
              <a:t>Write a query to get the department name and number of employees in the department.</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Q29: </a:t>
            </a:r>
            <a:r>
              <a:rPr lang="en-GB" sz="1600">
                <a:solidFill>
                  <a:schemeClr val="dk1"/>
                </a:solidFill>
                <a:latin typeface="Verdana"/>
                <a:ea typeface="Verdana"/>
                <a:cs typeface="Verdana"/>
                <a:sym typeface="Verdana"/>
              </a:rPr>
              <a:t>Write a query to display the department ID and name and first name of the manager.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Q30: </a:t>
            </a:r>
            <a:r>
              <a:rPr lang="en-GB" sz="1600">
                <a:solidFill>
                  <a:schemeClr val="dk1"/>
                </a:solidFill>
                <a:latin typeface="Verdana"/>
                <a:ea typeface="Verdana"/>
                <a:cs typeface="Verdana"/>
                <a:sym typeface="Verdana"/>
              </a:rPr>
              <a:t>Write a query to display the department name, manager name and city.</a:t>
            </a:r>
            <a:endParaRPr sz="1600">
              <a:solidFill>
                <a:schemeClr val="dk1"/>
              </a:solidFill>
              <a:latin typeface="Verdana"/>
              <a:ea typeface="Verdana"/>
              <a:cs typeface="Verdana"/>
              <a:sym typeface="Verdana"/>
            </a:endParaRPr>
          </a:p>
        </p:txBody>
      </p:sp>
      <p:grpSp>
        <p:nvGrpSpPr>
          <p:cNvPr id="807" name="Google Shape;807;p84"/>
          <p:cNvGrpSpPr/>
          <p:nvPr/>
        </p:nvGrpSpPr>
        <p:grpSpPr>
          <a:xfrm>
            <a:off x="0" y="-9900"/>
            <a:ext cx="9153900" cy="579300"/>
            <a:chOff x="0" y="-9900"/>
            <a:chExt cx="9153900" cy="579300"/>
          </a:xfrm>
        </p:grpSpPr>
        <p:sp>
          <p:nvSpPr>
            <p:cNvPr id="808" name="Google Shape;808;p8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9" name="Google Shape;809;p8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10" name="Google Shape;810;p8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Questions part 4 - Spicing it up (Every table)</a:t>
              </a:r>
              <a:endParaRPr sz="2500">
                <a:solidFill>
                  <a:srgbClr val="FFFFFF"/>
                </a:solidFill>
                <a:latin typeface="Impact"/>
                <a:ea typeface="Impact"/>
                <a:cs typeface="Impact"/>
                <a:sym typeface="Impact"/>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pSp>
        <p:nvGrpSpPr>
          <p:cNvPr id="815" name="Google Shape;815;p85"/>
          <p:cNvGrpSpPr/>
          <p:nvPr/>
        </p:nvGrpSpPr>
        <p:grpSpPr>
          <a:xfrm>
            <a:off x="0" y="-129939"/>
            <a:ext cx="9153900" cy="5337395"/>
            <a:chOff x="0" y="-62"/>
            <a:chExt cx="9153900" cy="569462"/>
          </a:xfrm>
        </p:grpSpPr>
        <p:sp>
          <p:nvSpPr>
            <p:cNvPr id="816" name="Google Shape;816;p85"/>
            <p:cNvSpPr/>
            <p:nvPr/>
          </p:nvSpPr>
          <p:spPr>
            <a:xfrm>
              <a:off x="0" y="0"/>
              <a:ext cx="9153900" cy="569400"/>
            </a:xfrm>
            <a:prstGeom prst="rect">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5"/>
            <p:cNvSpPr txBox="1"/>
            <p:nvPr/>
          </p:nvSpPr>
          <p:spPr>
            <a:xfrm>
              <a:off x="0" y="-62"/>
              <a:ext cx="91440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FFFF"/>
                  </a:solidFill>
                  <a:latin typeface="Impact"/>
                  <a:ea typeface="Impact"/>
                  <a:cs typeface="Impact"/>
                  <a:sym typeface="Impact"/>
                </a:rPr>
                <a:t>Database design</a:t>
              </a:r>
              <a:endParaRPr sz="7200">
                <a:solidFill>
                  <a:srgbClr val="FFFFFF"/>
                </a:solidFill>
                <a:latin typeface="Impact"/>
                <a:ea typeface="Impact"/>
                <a:cs typeface="Impact"/>
                <a:sym typeface="Impact"/>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86"/>
          <p:cNvSpPr txBox="1"/>
          <p:nvPr/>
        </p:nvSpPr>
        <p:spPr>
          <a:xfrm>
            <a:off x="0" y="569400"/>
            <a:ext cx="9144000" cy="2048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Database schema: structure of the Database in a described in a formal language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ER diagrams = graphical approach to database design</a:t>
            </a:r>
            <a:endParaRPr sz="1600" b="1">
              <a:solidFill>
                <a:srgbClr val="999999"/>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rgbClr val="999999"/>
                </a:solidFill>
                <a:latin typeface="Verdana"/>
                <a:ea typeface="Verdana"/>
                <a:cs typeface="Verdana"/>
                <a:sym typeface="Verdana"/>
              </a:rPr>
              <a:t>Entity</a:t>
            </a:r>
            <a:r>
              <a:rPr lang="en-GB" sz="1600">
                <a:latin typeface="Verdana"/>
                <a:ea typeface="Verdana"/>
                <a:cs typeface="Verdana"/>
                <a:sym typeface="Verdana"/>
              </a:rPr>
              <a:t>: object we want to model &amp; store information about</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b="1">
                <a:solidFill>
                  <a:srgbClr val="6D9EEB"/>
                </a:solidFill>
                <a:latin typeface="Verdana"/>
                <a:ea typeface="Verdana"/>
                <a:cs typeface="Verdana"/>
                <a:sym typeface="Verdana"/>
              </a:rPr>
              <a:t>Attributes</a:t>
            </a:r>
            <a:r>
              <a:rPr lang="en-GB" sz="1600">
                <a:latin typeface="Verdana"/>
                <a:ea typeface="Verdana"/>
                <a:cs typeface="Verdana"/>
                <a:sym typeface="Verdana"/>
              </a:rPr>
              <a:t>: specific pieces of information about an entity</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Values: Each attribute can have values (one value or multiple values)</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u="sng">
                <a:latin typeface="Verdana"/>
                <a:ea typeface="Verdana"/>
                <a:cs typeface="Verdana"/>
                <a:sym typeface="Verdana"/>
              </a:rPr>
              <a:t>Primary Key</a:t>
            </a:r>
            <a:r>
              <a:rPr lang="en-GB" sz="1600">
                <a:latin typeface="Verdana"/>
                <a:ea typeface="Verdana"/>
                <a:cs typeface="Verdana"/>
                <a:sym typeface="Verdana"/>
              </a:rPr>
              <a:t>: an attribute that uniquely identify an entry in the database table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Entities can have relationships with each other.</a:t>
            </a:r>
            <a:endParaRPr sz="1600">
              <a:latin typeface="Verdana"/>
              <a:ea typeface="Verdana"/>
              <a:cs typeface="Verdana"/>
              <a:sym typeface="Verdana"/>
            </a:endParaRPr>
          </a:p>
        </p:txBody>
      </p:sp>
      <p:grpSp>
        <p:nvGrpSpPr>
          <p:cNvPr id="823" name="Google Shape;823;p86"/>
          <p:cNvGrpSpPr/>
          <p:nvPr/>
        </p:nvGrpSpPr>
        <p:grpSpPr>
          <a:xfrm>
            <a:off x="0" y="-9900"/>
            <a:ext cx="9153900" cy="579300"/>
            <a:chOff x="0" y="-9900"/>
            <a:chExt cx="9153900" cy="579300"/>
          </a:xfrm>
        </p:grpSpPr>
        <p:sp>
          <p:nvSpPr>
            <p:cNvPr id="824" name="Google Shape;824;p86"/>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5" name="Google Shape;825;p86"/>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26" name="Google Shape;826;p86"/>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ER (Entity-Relationships) diagrams (also ERD)</a:t>
              </a:r>
              <a:endParaRPr sz="2500">
                <a:solidFill>
                  <a:srgbClr val="FFFFFF"/>
                </a:solidFill>
                <a:latin typeface="Impact"/>
                <a:ea typeface="Impact"/>
                <a:cs typeface="Impact"/>
                <a:sym typeface="Impact"/>
              </a:endParaRPr>
            </a:p>
          </p:txBody>
        </p:sp>
      </p:grpSp>
      <p:sp>
        <p:nvSpPr>
          <p:cNvPr id="827" name="Google Shape;827;p86"/>
          <p:cNvSpPr/>
          <p:nvPr/>
        </p:nvSpPr>
        <p:spPr>
          <a:xfrm>
            <a:off x="3504450" y="4235900"/>
            <a:ext cx="1818300" cy="49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t>Student</a:t>
            </a:r>
            <a:endParaRPr sz="2300"/>
          </a:p>
        </p:txBody>
      </p:sp>
      <p:cxnSp>
        <p:nvCxnSpPr>
          <p:cNvPr id="828" name="Google Shape;828;p86"/>
          <p:cNvCxnSpPr>
            <a:stCxn id="827" idx="0"/>
            <a:endCxn id="829" idx="2"/>
          </p:cNvCxnSpPr>
          <p:nvPr/>
        </p:nvCxnSpPr>
        <p:spPr>
          <a:xfrm rot="10800000">
            <a:off x="3375300" y="3157400"/>
            <a:ext cx="1038300" cy="1078500"/>
          </a:xfrm>
          <a:prstGeom prst="straightConnector1">
            <a:avLst/>
          </a:prstGeom>
          <a:noFill/>
          <a:ln w="9525" cap="flat" cmpd="sng">
            <a:solidFill>
              <a:schemeClr val="dk2"/>
            </a:solidFill>
            <a:prstDash val="solid"/>
            <a:round/>
            <a:headEnd type="none" w="med" len="med"/>
            <a:tailEnd type="triangle" w="med" len="med"/>
          </a:ln>
        </p:spPr>
      </p:cxnSp>
      <p:sp>
        <p:nvSpPr>
          <p:cNvPr id="829" name="Google Shape;829;p86"/>
          <p:cNvSpPr/>
          <p:nvPr/>
        </p:nvSpPr>
        <p:spPr>
          <a:xfrm>
            <a:off x="2623600" y="28493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name</a:t>
            </a:r>
            <a:endParaRPr sz="1600"/>
          </a:p>
        </p:txBody>
      </p:sp>
      <p:sp>
        <p:nvSpPr>
          <p:cNvPr id="830" name="Google Shape;830;p86"/>
          <p:cNvSpPr/>
          <p:nvPr/>
        </p:nvSpPr>
        <p:spPr>
          <a:xfrm>
            <a:off x="4381600" y="28493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grade</a:t>
            </a:r>
            <a:endParaRPr sz="1600"/>
          </a:p>
        </p:txBody>
      </p:sp>
      <p:sp>
        <p:nvSpPr>
          <p:cNvPr id="831" name="Google Shape;831;p86"/>
          <p:cNvSpPr/>
          <p:nvPr/>
        </p:nvSpPr>
        <p:spPr>
          <a:xfrm>
            <a:off x="5322750" y="338855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gpa</a:t>
            </a:r>
            <a:endParaRPr sz="1600"/>
          </a:p>
        </p:txBody>
      </p:sp>
      <p:cxnSp>
        <p:nvCxnSpPr>
          <p:cNvPr id="832" name="Google Shape;832;p86"/>
          <p:cNvCxnSpPr>
            <a:stCxn id="827" idx="0"/>
            <a:endCxn id="830" idx="2"/>
          </p:cNvCxnSpPr>
          <p:nvPr/>
        </p:nvCxnSpPr>
        <p:spPr>
          <a:xfrm rot="10800000" flipH="1">
            <a:off x="4413600" y="3157400"/>
            <a:ext cx="719700" cy="1078500"/>
          </a:xfrm>
          <a:prstGeom prst="straightConnector1">
            <a:avLst/>
          </a:prstGeom>
          <a:noFill/>
          <a:ln w="9525" cap="flat" cmpd="sng">
            <a:solidFill>
              <a:schemeClr val="dk2"/>
            </a:solidFill>
            <a:prstDash val="solid"/>
            <a:round/>
            <a:headEnd type="none" w="med" len="med"/>
            <a:tailEnd type="triangle" w="med" len="med"/>
          </a:ln>
        </p:spPr>
      </p:cxnSp>
      <p:cxnSp>
        <p:nvCxnSpPr>
          <p:cNvPr id="833" name="Google Shape;833;p86"/>
          <p:cNvCxnSpPr>
            <a:stCxn id="827" idx="0"/>
            <a:endCxn id="831" idx="2"/>
          </p:cNvCxnSpPr>
          <p:nvPr/>
        </p:nvCxnSpPr>
        <p:spPr>
          <a:xfrm rot="10800000" flipH="1">
            <a:off x="4413600" y="3696500"/>
            <a:ext cx="1660800" cy="539400"/>
          </a:xfrm>
          <a:prstGeom prst="straightConnector1">
            <a:avLst/>
          </a:prstGeom>
          <a:noFill/>
          <a:ln w="9525" cap="flat" cmpd="sng">
            <a:solidFill>
              <a:schemeClr val="dk2"/>
            </a:solidFill>
            <a:prstDash val="solid"/>
            <a:round/>
            <a:headEnd type="none" w="med" len="med"/>
            <a:tailEnd type="triangle" w="med" len="med"/>
          </a:ln>
        </p:spPr>
      </p:cxnSp>
      <p:cxnSp>
        <p:nvCxnSpPr>
          <p:cNvPr id="834" name="Google Shape;834;p86"/>
          <p:cNvCxnSpPr>
            <a:stCxn id="827" idx="0"/>
            <a:endCxn id="835" idx="2"/>
          </p:cNvCxnSpPr>
          <p:nvPr/>
        </p:nvCxnSpPr>
        <p:spPr>
          <a:xfrm rot="10800000">
            <a:off x="2438100" y="3696500"/>
            <a:ext cx="1975500" cy="539400"/>
          </a:xfrm>
          <a:prstGeom prst="straightConnector1">
            <a:avLst/>
          </a:prstGeom>
          <a:noFill/>
          <a:ln w="9525" cap="flat" cmpd="sng">
            <a:solidFill>
              <a:schemeClr val="dk2"/>
            </a:solidFill>
            <a:prstDash val="solid"/>
            <a:round/>
            <a:headEnd type="none" w="med" len="med"/>
            <a:tailEnd type="triangle" w="med" len="med"/>
          </a:ln>
        </p:spPr>
      </p:cxnSp>
      <p:sp>
        <p:nvSpPr>
          <p:cNvPr id="835" name="Google Shape;835;p86"/>
          <p:cNvSpPr/>
          <p:nvPr/>
        </p:nvSpPr>
        <p:spPr>
          <a:xfrm>
            <a:off x="1686475" y="338855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u="sng"/>
              <a:t>student_id</a:t>
            </a:r>
            <a:endParaRPr sz="1600" u="sng"/>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87"/>
          <p:cNvSpPr txBox="1"/>
          <p:nvPr/>
        </p:nvSpPr>
        <p:spPr>
          <a:xfrm>
            <a:off x="0" y="569400"/>
            <a:ext cx="9144000" cy="18798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Relationships: defines a relationship between two entities (= two tables). It can be expressed as a verb. Example: an student </a:t>
            </a:r>
            <a:r>
              <a:rPr lang="en-GB" sz="1600" b="1" u="sng">
                <a:solidFill>
                  <a:schemeClr val="dk1"/>
                </a:solidFill>
                <a:latin typeface="Verdana"/>
                <a:ea typeface="Verdana"/>
                <a:cs typeface="Verdana"/>
                <a:sym typeface="Verdana"/>
              </a:rPr>
              <a:t>takes</a:t>
            </a:r>
            <a:r>
              <a:rPr lang="en-GB" sz="1600">
                <a:solidFill>
                  <a:schemeClr val="dk1"/>
                </a:solidFill>
                <a:latin typeface="Verdana"/>
                <a:ea typeface="Verdana"/>
                <a:cs typeface="Verdana"/>
                <a:sym typeface="Verdana"/>
              </a:rPr>
              <a:t> a class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Relationship </a:t>
            </a:r>
            <a:r>
              <a:rPr lang="en-GB" sz="1600" b="1">
                <a:latin typeface="Verdana"/>
                <a:ea typeface="Verdana"/>
                <a:cs typeface="Verdana"/>
                <a:sym typeface="Verdana"/>
              </a:rPr>
              <a:t>cardinality</a:t>
            </a:r>
            <a:r>
              <a:rPr lang="en-GB" sz="1600">
                <a:latin typeface="Verdana"/>
                <a:ea typeface="Verdana"/>
                <a:cs typeface="Verdana"/>
                <a:sym typeface="Verdana"/>
              </a:rPr>
              <a:t>: number of instances of an entity from a relationship that can be associated with the relation</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Total participation: All members must participate in the relationship (double line)</a:t>
            </a:r>
            <a:endParaRPr sz="1600">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latin typeface="Verdana"/>
                <a:ea typeface="Verdana"/>
                <a:cs typeface="Verdana"/>
                <a:sym typeface="Verdana"/>
              </a:rPr>
              <a:t>Partial participation: single line</a:t>
            </a:r>
            <a:endParaRPr sz="1600">
              <a:latin typeface="Verdana"/>
              <a:ea typeface="Verdana"/>
              <a:cs typeface="Verdana"/>
              <a:sym typeface="Verdana"/>
            </a:endParaRPr>
          </a:p>
        </p:txBody>
      </p:sp>
      <p:grpSp>
        <p:nvGrpSpPr>
          <p:cNvPr id="841" name="Google Shape;841;p87"/>
          <p:cNvGrpSpPr/>
          <p:nvPr/>
        </p:nvGrpSpPr>
        <p:grpSpPr>
          <a:xfrm>
            <a:off x="0" y="-9900"/>
            <a:ext cx="9153900" cy="579300"/>
            <a:chOff x="0" y="-9900"/>
            <a:chExt cx="9153900" cy="579300"/>
          </a:xfrm>
        </p:grpSpPr>
        <p:sp>
          <p:nvSpPr>
            <p:cNvPr id="842" name="Google Shape;842;p87"/>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87"/>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44" name="Google Shape;844;p87"/>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Relationships and participations</a:t>
              </a:r>
              <a:endParaRPr sz="2500">
                <a:solidFill>
                  <a:srgbClr val="FFFFFF"/>
                </a:solidFill>
                <a:latin typeface="Impact"/>
                <a:ea typeface="Impact"/>
                <a:cs typeface="Impact"/>
                <a:sym typeface="Impact"/>
              </a:endParaRPr>
            </a:p>
          </p:txBody>
        </p:sp>
      </p:grpSp>
      <p:sp>
        <p:nvSpPr>
          <p:cNvPr id="845" name="Google Shape;845;p87"/>
          <p:cNvSpPr/>
          <p:nvPr/>
        </p:nvSpPr>
        <p:spPr>
          <a:xfrm>
            <a:off x="989850" y="3931100"/>
            <a:ext cx="1818300" cy="49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t>Student</a:t>
            </a:r>
            <a:endParaRPr sz="2300"/>
          </a:p>
        </p:txBody>
      </p:sp>
      <p:cxnSp>
        <p:nvCxnSpPr>
          <p:cNvPr id="846" name="Google Shape;846;p87"/>
          <p:cNvCxnSpPr>
            <a:stCxn id="845" idx="0"/>
            <a:endCxn id="847" idx="2"/>
          </p:cNvCxnSpPr>
          <p:nvPr/>
        </p:nvCxnSpPr>
        <p:spPr>
          <a:xfrm rot="10800000">
            <a:off x="1698900" y="3309800"/>
            <a:ext cx="200100" cy="621300"/>
          </a:xfrm>
          <a:prstGeom prst="straightConnector1">
            <a:avLst/>
          </a:prstGeom>
          <a:noFill/>
          <a:ln w="9525" cap="flat" cmpd="sng">
            <a:solidFill>
              <a:schemeClr val="dk2"/>
            </a:solidFill>
            <a:prstDash val="solid"/>
            <a:round/>
            <a:headEnd type="none" w="med" len="med"/>
            <a:tailEnd type="triangle" w="med" len="med"/>
          </a:ln>
        </p:spPr>
      </p:cxnSp>
      <p:sp>
        <p:nvSpPr>
          <p:cNvPr id="847" name="Google Shape;847;p87"/>
          <p:cNvSpPr/>
          <p:nvPr/>
        </p:nvSpPr>
        <p:spPr>
          <a:xfrm>
            <a:off x="947200" y="30017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name</a:t>
            </a:r>
            <a:endParaRPr sz="1600"/>
          </a:p>
        </p:txBody>
      </p:sp>
      <p:sp>
        <p:nvSpPr>
          <p:cNvPr id="848" name="Google Shape;848;p87"/>
          <p:cNvSpPr/>
          <p:nvPr/>
        </p:nvSpPr>
        <p:spPr>
          <a:xfrm>
            <a:off x="2476600" y="26207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grade</a:t>
            </a:r>
            <a:endParaRPr sz="1600"/>
          </a:p>
        </p:txBody>
      </p:sp>
      <p:sp>
        <p:nvSpPr>
          <p:cNvPr id="849" name="Google Shape;849;p87"/>
          <p:cNvSpPr/>
          <p:nvPr/>
        </p:nvSpPr>
        <p:spPr>
          <a:xfrm>
            <a:off x="3112950" y="315995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t>gpa</a:t>
            </a:r>
            <a:endParaRPr sz="1600"/>
          </a:p>
        </p:txBody>
      </p:sp>
      <p:cxnSp>
        <p:nvCxnSpPr>
          <p:cNvPr id="850" name="Google Shape;850;p87"/>
          <p:cNvCxnSpPr>
            <a:stCxn id="845" idx="0"/>
            <a:endCxn id="848" idx="2"/>
          </p:cNvCxnSpPr>
          <p:nvPr/>
        </p:nvCxnSpPr>
        <p:spPr>
          <a:xfrm rot="10800000" flipH="1">
            <a:off x="1899000" y="2928800"/>
            <a:ext cx="1329300" cy="1002300"/>
          </a:xfrm>
          <a:prstGeom prst="straightConnector1">
            <a:avLst/>
          </a:prstGeom>
          <a:noFill/>
          <a:ln w="9525" cap="flat" cmpd="sng">
            <a:solidFill>
              <a:schemeClr val="dk2"/>
            </a:solidFill>
            <a:prstDash val="solid"/>
            <a:round/>
            <a:headEnd type="none" w="med" len="med"/>
            <a:tailEnd type="triangle" w="med" len="med"/>
          </a:ln>
        </p:spPr>
      </p:cxnSp>
      <p:cxnSp>
        <p:nvCxnSpPr>
          <p:cNvPr id="851" name="Google Shape;851;p87"/>
          <p:cNvCxnSpPr>
            <a:stCxn id="845" idx="0"/>
            <a:endCxn id="849" idx="2"/>
          </p:cNvCxnSpPr>
          <p:nvPr/>
        </p:nvCxnSpPr>
        <p:spPr>
          <a:xfrm rot="10800000" flipH="1">
            <a:off x="1899000" y="3467900"/>
            <a:ext cx="1965600" cy="463200"/>
          </a:xfrm>
          <a:prstGeom prst="straightConnector1">
            <a:avLst/>
          </a:prstGeom>
          <a:noFill/>
          <a:ln w="9525" cap="flat" cmpd="sng">
            <a:solidFill>
              <a:schemeClr val="dk2"/>
            </a:solidFill>
            <a:prstDash val="solid"/>
            <a:round/>
            <a:headEnd type="none" w="med" len="med"/>
            <a:tailEnd type="triangle" w="med" len="med"/>
          </a:ln>
        </p:spPr>
      </p:cxnSp>
      <p:cxnSp>
        <p:nvCxnSpPr>
          <p:cNvPr id="852" name="Google Shape;852;p87"/>
          <p:cNvCxnSpPr>
            <a:stCxn id="845" idx="0"/>
            <a:endCxn id="853" idx="2"/>
          </p:cNvCxnSpPr>
          <p:nvPr/>
        </p:nvCxnSpPr>
        <p:spPr>
          <a:xfrm rot="10800000">
            <a:off x="914100" y="3773000"/>
            <a:ext cx="984900" cy="158100"/>
          </a:xfrm>
          <a:prstGeom prst="straightConnector1">
            <a:avLst/>
          </a:prstGeom>
          <a:noFill/>
          <a:ln w="9525" cap="flat" cmpd="sng">
            <a:solidFill>
              <a:schemeClr val="dk2"/>
            </a:solidFill>
            <a:prstDash val="solid"/>
            <a:round/>
            <a:headEnd type="none" w="med" len="med"/>
            <a:tailEnd type="triangle" w="med" len="med"/>
          </a:ln>
        </p:spPr>
      </p:cxnSp>
      <p:sp>
        <p:nvSpPr>
          <p:cNvPr id="853" name="Google Shape;853;p87"/>
          <p:cNvSpPr/>
          <p:nvPr/>
        </p:nvSpPr>
        <p:spPr>
          <a:xfrm>
            <a:off x="162475" y="346475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u="sng"/>
              <a:t>student_id</a:t>
            </a:r>
            <a:endParaRPr sz="1600" u="sng"/>
          </a:p>
        </p:txBody>
      </p:sp>
      <p:sp>
        <p:nvSpPr>
          <p:cNvPr id="854" name="Google Shape;854;p87"/>
          <p:cNvSpPr/>
          <p:nvPr/>
        </p:nvSpPr>
        <p:spPr>
          <a:xfrm>
            <a:off x="7072600" y="3931100"/>
            <a:ext cx="1818300" cy="49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t>Class</a:t>
            </a:r>
            <a:endParaRPr sz="2300"/>
          </a:p>
        </p:txBody>
      </p:sp>
      <p:sp>
        <p:nvSpPr>
          <p:cNvPr id="855" name="Google Shape;855;p87"/>
          <p:cNvSpPr/>
          <p:nvPr/>
        </p:nvSpPr>
        <p:spPr>
          <a:xfrm>
            <a:off x="7235200" y="3161600"/>
            <a:ext cx="1503300" cy="30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u="sng"/>
              <a:t>student_id</a:t>
            </a:r>
            <a:endParaRPr sz="1600" u="sng"/>
          </a:p>
        </p:txBody>
      </p:sp>
      <p:cxnSp>
        <p:nvCxnSpPr>
          <p:cNvPr id="856" name="Google Shape;856;p87"/>
          <p:cNvCxnSpPr>
            <a:stCxn id="854" idx="0"/>
            <a:endCxn id="855" idx="2"/>
          </p:cNvCxnSpPr>
          <p:nvPr/>
        </p:nvCxnSpPr>
        <p:spPr>
          <a:xfrm rot="10800000" flipH="1">
            <a:off x="7981750" y="3469700"/>
            <a:ext cx="5100" cy="461400"/>
          </a:xfrm>
          <a:prstGeom prst="straightConnector1">
            <a:avLst/>
          </a:prstGeom>
          <a:noFill/>
          <a:ln w="9525" cap="flat" cmpd="sng">
            <a:solidFill>
              <a:schemeClr val="dk2"/>
            </a:solidFill>
            <a:prstDash val="solid"/>
            <a:round/>
            <a:headEnd type="none" w="med" len="med"/>
            <a:tailEnd type="triangle" w="med" len="med"/>
          </a:ln>
        </p:spPr>
      </p:cxnSp>
      <p:cxnSp>
        <p:nvCxnSpPr>
          <p:cNvPr id="857" name="Google Shape;857;p87"/>
          <p:cNvCxnSpPr>
            <a:stCxn id="854" idx="1"/>
            <a:endCxn id="845" idx="3"/>
          </p:cNvCxnSpPr>
          <p:nvPr/>
        </p:nvCxnSpPr>
        <p:spPr>
          <a:xfrm rot="10800000">
            <a:off x="2808100" y="4178750"/>
            <a:ext cx="4264500" cy="0"/>
          </a:xfrm>
          <a:prstGeom prst="straightConnector1">
            <a:avLst/>
          </a:prstGeom>
          <a:noFill/>
          <a:ln w="28575" cap="flat" cmpd="sng">
            <a:solidFill>
              <a:schemeClr val="dk2"/>
            </a:solidFill>
            <a:prstDash val="solid"/>
            <a:round/>
            <a:headEnd type="none" w="med" len="med"/>
            <a:tailEnd type="none" w="med" len="med"/>
          </a:ln>
        </p:spPr>
      </p:cxnSp>
      <p:sp>
        <p:nvSpPr>
          <p:cNvPr id="858" name="Google Shape;858;p87"/>
          <p:cNvSpPr/>
          <p:nvPr/>
        </p:nvSpPr>
        <p:spPr>
          <a:xfrm>
            <a:off x="4188725" y="3668000"/>
            <a:ext cx="1503300" cy="1021500"/>
          </a:xfrm>
          <a:prstGeom prst="diamond">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a:t>Takes</a:t>
            </a:r>
            <a:endParaRPr sz="1700"/>
          </a:p>
        </p:txBody>
      </p:sp>
      <p:sp>
        <p:nvSpPr>
          <p:cNvPr id="859" name="Google Shape;859;p87"/>
          <p:cNvSpPr txBox="1"/>
          <p:nvPr/>
        </p:nvSpPr>
        <p:spPr>
          <a:xfrm>
            <a:off x="2935675" y="4180150"/>
            <a:ext cx="13293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Partial participation</a:t>
            </a:r>
            <a:endParaRPr/>
          </a:p>
        </p:txBody>
      </p:sp>
      <p:sp>
        <p:nvSpPr>
          <p:cNvPr id="860" name="Google Shape;860;p87"/>
          <p:cNvSpPr txBox="1"/>
          <p:nvPr/>
        </p:nvSpPr>
        <p:spPr>
          <a:xfrm>
            <a:off x="5678875" y="4180150"/>
            <a:ext cx="13293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Total participation</a:t>
            </a:r>
            <a:endParaRPr/>
          </a:p>
        </p:txBody>
      </p:sp>
      <p:cxnSp>
        <p:nvCxnSpPr>
          <p:cNvPr id="861" name="Google Shape;861;p87"/>
          <p:cNvCxnSpPr/>
          <p:nvPr/>
        </p:nvCxnSpPr>
        <p:spPr>
          <a:xfrm rot="10800000">
            <a:off x="5616000" y="4116651"/>
            <a:ext cx="1465200" cy="6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pSp>
        <p:nvGrpSpPr>
          <p:cNvPr id="866" name="Google Shape;866;p88"/>
          <p:cNvGrpSpPr/>
          <p:nvPr/>
        </p:nvGrpSpPr>
        <p:grpSpPr>
          <a:xfrm>
            <a:off x="0" y="-9900"/>
            <a:ext cx="9153900" cy="579300"/>
            <a:chOff x="0" y="-9900"/>
            <a:chExt cx="9153900" cy="579300"/>
          </a:xfrm>
        </p:grpSpPr>
        <p:sp>
          <p:nvSpPr>
            <p:cNvPr id="867" name="Google Shape;867;p88"/>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8" name="Google Shape;868;p88"/>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69" name="Google Shape;869;p88"/>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3 types of relationships in Database design (1/3)</a:t>
              </a:r>
              <a:endParaRPr sz="2500">
                <a:solidFill>
                  <a:srgbClr val="FFFFFF"/>
                </a:solidFill>
                <a:latin typeface="Impact"/>
                <a:ea typeface="Impact"/>
                <a:cs typeface="Impact"/>
                <a:sym typeface="Impact"/>
              </a:endParaRPr>
            </a:p>
          </p:txBody>
        </p:sp>
      </p:grpSp>
      <p:pic>
        <p:nvPicPr>
          <p:cNvPr id="870" name="Google Shape;870;p88"/>
          <p:cNvPicPr preferRelativeResize="0"/>
          <p:nvPr/>
        </p:nvPicPr>
        <p:blipFill>
          <a:blip r:embed="rId4">
            <a:alphaModFix/>
          </a:blip>
          <a:stretch>
            <a:fillRect/>
          </a:stretch>
        </p:blipFill>
        <p:spPr>
          <a:xfrm>
            <a:off x="2081400" y="2632025"/>
            <a:ext cx="4991100" cy="2143125"/>
          </a:xfrm>
          <a:prstGeom prst="rect">
            <a:avLst/>
          </a:prstGeom>
          <a:noFill/>
          <a:ln>
            <a:noFill/>
          </a:ln>
        </p:spPr>
      </p:pic>
      <p:sp>
        <p:nvSpPr>
          <p:cNvPr id="871" name="Google Shape;871;p88"/>
          <p:cNvSpPr txBox="1"/>
          <p:nvPr/>
        </p:nvSpPr>
        <p:spPr>
          <a:xfrm>
            <a:off x="0" y="569400"/>
            <a:ext cx="9144000" cy="1975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b="1">
                <a:solidFill>
                  <a:schemeClr val="dk1"/>
                </a:solidFill>
                <a:latin typeface="Verdana"/>
                <a:ea typeface="Verdana"/>
                <a:cs typeface="Verdana"/>
                <a:sym typeface="Verdana"/>
              </a:rPr>
              <a:t>One-to-One</a:t>
            </a:r>
            <a:r>
              <a:rPr lang="en-GB" sz="1600">
                <a:solidFill>
                  <a:schemeClr val="dk1"/>
                </a:solidFill>
                <a:latin typeface="Verdana"/>
                <a:ea typeface="Verdana"/>
                <a:cs typeface="Verdana"/>
                <a:sym typeface="Verdana"/>
              </a:rPr>
              <a:t>: a row in table A can have only one matching row in table B (and vice-versa).</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This is not a common relationship (since the data could have been stored in the same unique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Valid reasons to do so: divide a larger table, security purposes, …</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Noted in diagrams: 1:1</a:t>
            </a:r>
            <a:endParaRPr sz="1600">
              <a:solidFill>
                <a:schemeClr val="dk1"/>
              </a:solidFill>
              <a:latin typeface="Verdana"/>
              <a:ea typeface="Verdana"/>
              <a:cs typeface="Verdana"/>
              <a:sym typeface="Verdan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p:nvPr/>
        </p:nvSpPr>
        <p:spPr>
          <a:xfrm>
            <a:off x="0" y="569400"/>
            <a:ext cx="9144000" cy="2304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One-to-Many (or Many-to-One)</a:t>
            </a:r>
            <a:r>
              <a:rPr lang="en-GB" sz="1600">
                <a:solidFill>
                  <a:schemeClr val="dk1"/>
                </a:solidFill>
                <a:latin typeface="Verdana"/>
                <a:ea typeface="Verdana"/>
                <a:cs typeface="Verdana"/>
                <a:sym typeface="Verdana"/>
              </a:rPr>
              <a:t>: Most common relationship type. A row in table A can have many matching rows in table B. But a row in table B can have only one matching row in table A.</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One-to-Many relationships can also be viewed as Many-to-One relationships.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In the example, the Customer table is the “many” and the City table is the “one”.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Each customer can only assigned to </a:t>
            </a:r>
            <a:r>
              <a:rPr lang="en-GB" sz="1600" b="1">
                <a:solidFill>
                  <a:schemeClr val="dk1"/>
                </a:solidFill>
                <a:latin typeface="Verdana"/>
                <a:ea typeface="Verdana"/>
                <a:cs typeface="Verdana"/>
                <a:sym typeface="Verdana"/>
              </a:rPr>
              <a:t>one</a:t>
            </a:r>
            <a:r>
              <a:rPr lang="en-GB" sz="1600">
                <a:solidFill>
                  <a:schemeClr val="dk1"/>
                </a:solidFill>
                <a:latin typeface="Verdana"/>
                <a:ea typeface="Verdana"/>
                <a:cs typeface="Verdana"/>
                <a:sym typeface="Verdana"/>
              </a:rPr>
              <a:t> city.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One city can be assigned to </a:t>
            </a:r>
            <a:r>
              <a:rPr lang="en-GB" sz="1600" b="1">
                <a:solidFill>
                  <a:schemeClr val="dk1"/>
                </a:solidFill>
                <a:latin typeface="Verdana"/>
                <a:ea typeface="Verdana"/>
                <a:cs typeface="Verdana"/>
                <a:sym typeface="Verdana"/>
              </a:rPr>
              <a:t>many</a:t>
            </a:r>
            <a:r>
              <a:rPr lang="en-GB" sz="1600">
                <a:solidFill>
                  <a:schemeClr val="dk1"/>
                </a:solidFill>
                <a:latin typeface="Verdana"/>
                <a:ea typeface="Verdana"/>
                <a:cs typeface="Verdana"/>
                <a:sym typeface="Verdana"/>
              </a:rPr>
              <a:t> customers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Noted in diagrams: 1:N</a:t>
            </a:r>
            <a:endParaRPr sz="1600">
              <a:solidFill>
                <a:schemeClr val="dk1"/>
              </a:solidFill>
              <a:latin typeface="Verdana"/>
              <a:ea typeface="Verdana"/>
              <a:cs typeface="Verdana"/>
              <a:sym typeface="Verdana"/>
            </a:endParaRPr>
          </a:p>
          <a:p>
            <a:pPr marL="457200" lvl="0" indent="0" algn="l" rtl="0">
              <a:lnSpc>
                <a:spcPct val="115000"/>
              </a:lnSpc>
              <a:spcBef>
                <a:spcPts val="0"/>
              </a:spcBef>
              <a:spcAft>
                <a:spcPts val="0"/>
              </a:spcAft>
              <a:buNone/>
            </a:pPr>
            <a:endParaRPr sz="1600" b="1">
              <a:solidFill>
                <a:schemeClr val="dk1"/>
              </a:solidFill>
              <a:latin typeface="Verdana"/>
              <a:ea typeface="Verdana"/>
              <a:cs typeface="Verdana"/>
              <a:sym typeface="Verdana"/>
            </a:endParaRPr>
          </a:p>
        </p:txBody>
      </p:sp>
      <p:grpSp>
        <p:nvGrpSpPr>
          <p:cNvPr id="877" name="Google Shape;877;p89"/>
          <p:cNvGrpSpPr/>
          <p:nvPr/>
        </p:nvGrpSpPr>
        <p:grpSpPr>
          <a:xfrm>
            <a:off x="0" y="-9900"/>
            <a:ext cx="9153900" cy="579300"/>
            <a:chOff x="0" y="-9900"/>
            <a:chExt cx="9153900" cy="579300"/>
          </a:xfrm>
        </p:grpSpPr>
        <p:sp>
          <p:nvSpPr>
            <p:cNvPr id="878" name="Google Shape;878;p89"/>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9" name="Google Shape;879;p89"/>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80" name="Google Shape;880;p89"/>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3 types of relationships in Database design (2/3)</a:t>
              </a:r>
              <a:endParaRPr sz="2500">
                <a:solidFill>
                  <a:srgbClr val="FFFFFF"/>
                </a:solidFill>
                <a:latin typeface="Impact"/>
                <a:ea typeface="Impact"/>
                <a:cs typeface="Impact"/>
                <a:sym typeface="Impact"/>
              </a:endParaRPr>
            </a:p>
          </p:txBody>
        </p:sp>
      </p:grpSp>
      <p:pic>
        <p:nvPicPr>
          <p:cNvPr id="881" name="Google Shape;881;p89"/>
          <p:cNvPicPr preferRelativeResize="0"/>
          <p:nvPr/>
        </p:nvPicPr>
        <p:blipFill>
          <a:blip r:embed="rId4">
            <a:alphaModFix/>
          </a:blip>
          <a:stretch>
            <a:fillRect/>
          </a:stretch>
        </p:blipFill>
        <p:spPr>
          <a:xfrm>
            <a:off x="2392338" y="2874000"/>
            <a:ext cx="4359325" cy="2284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90"/>
          <p:cNvSpPr txBox="1"/>
          <p:nvPr/>
        </p:nvSpPr>
        <p:spPr>
          <a:xfrm>
            <a:off x="0" y="569400"/>
            <a:ext cx="9144000" cy="2152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Many-to-Many: </a:t>
            </a:r>
            <a:r>
              <a:rPr lang="en-GB" sz="1600">
                <a:solidFill>
                  <a:schemeClr val="dk1"/>
                </a:solidFill>
                <a:latin typeface="Verdana"/>
                <a:ea typeface="Verdana"/>
                <a:cs typeface="Verdana"/>
                <a:sym typeface="Verdana"/>
              </a:rPr>
              <a:t>A row in table A can have many matching rows in table B and vice versa.</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Can also be interpreted as two one-to-many relationships linked by an intermediary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The intermediary table is referred as a junction table (=cross-reference table).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This table is used to link the two tables together.</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It has two fields that reference the PK of each of the two tables.</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b="1">
                <a:solidFill>
                  <a:schemeClr val="dk1"/>
                </a:solidFill>
                <a:latin typeface="Verdana"/>
                <a:ea typeface="Verdana"/>
                <a:cs typeface="Verdana"/>
                <a:sym typeface="Verdana"/>
              </a:rPr>
              <a:t>Noted in diagrams: M:N</a:t>
            </a:r>
            <a:endParaRPr sz="1600">
              <a:solidFill>
                <a:schemeClr val="dk1"/>
              </a:solidFill>
              <a:latin typeface="Verdana"/>
              <a:ea typeface="Verdana"/>
              <a:cs typeface="Verdana"/>
              <a:sym typeface="Verdana"/>
            </a:endParaRPr>
          </a:p>
        </p:txBody>
      </p:sp>
      <p:grpSp>
        <p:nvGrpSpPr>
          <p:cNvPr id="887" name="Google Shape;887;p90"/>
          <p:cNvGrpSpPr/>
          <p:nvPr/>
        </p:nvGrpSpPr>
        <p:grpSpPr>
          <a:xfrm>
            <a:off x="0" y="-9900"/>
            <a:ext cx="9153900" cy="579300"/>
            <a:chOff x="0" y="-9900"/>
            <a:chExt cx="9153900" cy="579300"/>
          </a:xfrm>
        </p:grpSpPr>
        <p:sp>
          <p:nvSpPr>
            <p:cNvPr id="888" name="Google Shape;888;p90"/>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9" name="Google Shape;889;p90"/>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890" name="Google Shape;890;p90"/>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3 types of relationships in Database design (3/3)</a:t>
              </a:r>
              <a:endParaRPr sz="2500">
                <a:solidFill>
                  <a:srgbClr val="FFFFFF"/>
                </a:solidFill>
                <a:latin typeface="Impact"/>
                <a:ea typeface="Impact"/>
                <a:cs typeface="Impact"/>
                <a:sym typeface="Impact"/>
              </a:endParaRPr>
            </a:p>
          </p:txBody>
        </p:sp>
      </p:grpSp>
      <p:pic>
        <p:nvPicPr>
          <p:cNvPr id="891" name="Google Shape;891;p90"/>
          <p:cNvPicPr preferRelativeResize="0"/>
          <p:nvPr/>
        </p:nvPicPr>
        <p:blipFill>
          <a:blip r:embed="rId4">
            <a:alphaModFix/>
          </a:blip>
          <a:stretch>
            <a:fillRect/>
          </a:stretch>
        </p:blipFill>
        <p:spPr>
          <a:xfrm>
            <a:off x="152400" y="3081350"/>
            <a:ext cx="5922060" cy="2117100"/>
          </a:xfrm>
          <a:prstGeom prst="rect">
            <a:avLst/>
          </a:prstGeom>
          <a:noFill/>
          <a:ln>
            <a:noFill/>
          </a:ln>
        </p:spPr>
      </p:pic>
      <p:sp>
        <p:nvSpPr>
          <p:cNvPr id="892" name="Google Shape;892;p90"/>
          <p:cNvSpPr txBox="1"/>
          <p:nvPr/>
        </p:nvSpPr>
        <p:spPr>
          <a:xfrm>
            <a:off x="6042475" y="3571825"/>
            <a:ext cx="2977800" cy="100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700"/>
              </a:spcAft>
              <a:buNone/>
            </a:pPr>
            <a:r>
              <a:rPr lang="en-GB" sz="1300">
                <a:solidFill>
                  <a:schemeClr val="dk1"/>
                </a:solidFill>
                <a:latin typeface="Verdana"/>
                <a:ea typeface="Verdana"/>
                <a:cs typeface="Verdana"/>
                <a:sym typeface="Verdana"/>
              </a:rPr>
              <a:t>The Orders table is a junction table that cross-references the Customers table with the Products table.</a:t>
            </a:r>
            <a:endParaRPr sz="1300">
              <a:solidFill>
                <a:schemeClr val="dk1"/>
              </a:solidFill>
              <a:latin typeface="Verdana"/>
              <a:ea typeface="Verdana"/>
              <a:cs typeface="Verdana"/>
              <a:sym typeface="Verdan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grpSp>
        <p:nvGrpSpPr>
          <p:cNvPr id="897" name="Google Shape;897;p91"/>
          <p:cNvGrpSpPr/>
          <p:nvPr/>
        </p:nvGrpSpPr>
        <p:grpSpPr>
          <a:xfrm>
            <a:off x="0" y="-9900"/>
            <a:ext cx="9153900" cy="579300"/>
            <a:chOff x="0" y="-9900"/>
            <a:chExt cx="9153900" cy="579300"/>
          </a:xfrm>
        </p:grpSpPr>
        <p:sp>
          <p:nvSpPr>
            <p:cNvPr id="898" name="Google Shape;898;p9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9" name="Google Shape;899;p91"/>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900" name="Google Shape;900;p9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From ER Diagrams to schemas (Advanced)</a:t>
              </a:r>
              <a:endParaRPr sz="2500">
                <a:solidFill>
                  <a:srgbClr val="FFFFFF"/>
                </a:solidFill>
                <a:latin typeface="Impact"/>
                <a:ea typeface="Impact"/>
                <a:cs typeface="Impact"/>
                <a:sym typeface="Impact"/>
              </a:endParaRPr>
            </a:p>
          </p:txBody>
        </p:sp>
      </p:grpSp>
      <p:sp>
        <p:nvSpPr>
          <p:cNvPr id="901" name="Google Shape;901;p91"/>
          <p:cNvSpPr txBox="1"/>
          <p:nvPr/>
        </p:nvSpPr>
        <p:spPr>
          <a:xfrm>
            <a:off x="0" y="569400"/>
            <a:ext cx="9144000" cy="4358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Verdana"/>
              <a:buChar char="●"/>
            </a:pPr>
            <a:r>
              <a:rPr lang="en-GB" sz="1600">
                <a:solidFill>
                  <a:schemeClr val="dk1"/>
                </a:solidFill>
                <a:latin typeface="Verdana"/>
                <a:ea typeface="Verdana"/>
                <a:cs typeface="Verdana"/>
                <a:sym typeface="Verdana"/>
              </a:rPr>
              <a:t>Step 1 - Mapping of regular entity types: for each regular entity, create a table that includes all the attributes of that entity.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Step 2 - Mapping of weak entity types: for each weak entity, create a table that includes all simple attributes of that entity.</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Step 3 - Mapping of binary 1:1 relationship types: include on side of the relationship as a foreign key in the other favor total participation (if possible).</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Step 4 - Mapping of binary 1:N relationship types: include the 1 side’s PK as a FK on the N side relation.</a:t>
            </a:r>
            <a:endParaRPr sz="1600">
              <a:solidFill>
                <a:schemeClr val="dk1"/>
              </a:solidFill>
              <a:latin typeface="Verdana"/>
              <a:ea typeface="Verdana"/>
              <a:cs typeface="Verdana"/>
              <a:sym typeface="Verdana"/>
            </a:endParaRPr>
          </a:p>
          <a:p>
            <a:pPr marL="457200" lvl="0" indent="-330200" algn="l" rtl="0">
              <a:lnSpc>
                <a:spcPct val="115000"/>
              </a:lnSpc>
              <a:spcBef>
                <a:spcPts val="0"/>
              </a:spcBef>
              <a:spcAft>
                <a:spcPts val="0"/>
              </a:spcAft>
              <a:buClr>
                <a:schemeClr val="dk1"/>
              </a:buClr>
              <a:buSzPts val="1600"/>
              <a:buFont typeface="Verdana"/>
              <a:buChar char="●"/>
            </a:pPr>
            <a:r>
              <a:rPr lang="en-GB" sz="1600">
                <a:solidFill>
                  <a:schemeClr val="dk1"/>
                </a:solidFill>
                <a:latin typeface="Verdana"/>
                <a:ea typeface="Verdana"/>
                <a:cs typeface="Verdana"/>
                <a:sym typeface="Verdana"/>
              </a:rPr>
              <a:t>Step 5 - Mapping of binary M:N relationship types: create a new table whose PK is a combination of both entities’ PKs. Also include any relationship attributes.</a:t>
            </a:r>
            <a:endParaRPr sz="1600">
              <a:solidFill>
                <a:schemeClr val="dk1"/>
              </a:solidFill>
              <a:latin typeface="Verdana"/>
              <a:ea typeface="Verdana"/>
              <a:cs typeface="Verdana"/>
              <a:sym typeface="Verdan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grpSp>
        <p:nvGrpSpPr>
          <p:cNvPr id="906" name="Google Shape;906;p92"/>
          <p:cNvGrpSpPr/>
          <p:nvPr/>
        </p:nvGrpSpPr>
        <p:grpSpPr>
          <a:xfrm>
            <a:off x="0" y="-9900"/>
            <a:ext cx="9153900" cy="579300"/>
            <a:chOff x="0" y="-9900"/>
            <a:chExt cx="9153900" cy="579300"/>
          </a:xfrm>
        </p:grpSpPr>
        <p:sp>
          <p:nvSpPr>
            <p:cNvPr id="907" name="Google Shape;907;p9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8" name="Google Shape;908;p9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909" name="Google Shape;909;p9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Exercise: Company Data Storage Requirements</a:t>
              </a:r>
              <a:endParaRPr sz="2500">
                <a:solidFill>
                  <a:srgbClr val="FFFFFF"/>
                </a:solidFill>
                <a:latin typeface="Impact"/>
                <a:ea typeface="Impact"/>
                <a:cs typeface="Impact"/>
                <a:sym typeface="Impact"/>
              </a:endParaRPr>
            </a:p>
          </p:txBody>
        </p:sp>
      </p:grpSp>
      <p:sp>
        <p:nvSpPr>
          <p:cNvPr id="910" name="Google Shape;910;p92"/>
          <p:cNvSpPr txBox="1"/>
          <p:nvPr/>
        </p:nvSpPr>
        <p:spPr>
          <a:xfrm>
            <a:off x="0" y="331575"/>
            <a:ext cx="9144000" cy="37518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180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The company is organized into branches. Each branch has a unique number, a name, and a particular employee who manages it.</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The company makes its money by selling to clients. Each client has a name and a unique number to identify it.</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The foundation of the company is it’s employees. Each employee has a name, birthday, sex, salary and a unique number.</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An employee can work for one branch at a time, and each branch will be managed by one of the employees that work there. We’ll also want to keep track of when the current manager started as manager.</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An employee can act as a supervisor for other employees at the branch, an employee may also act as the supervisor for employees at other branches. An employee can have at most one supervisor.</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A branch may handle a number of clients, with each client having a name and a unique number to identify it. A single client may only be handled by one branch at a time.</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Employees can work with clients controlled by their branch to sell them stuff. If necessary multiple employees can work with the same client. We’ll want to keep track of how many dollars worth of stuff each employee sells to each client they work with.</a:t>
            </a:r>
            <a:endParaRPr sz="1300">
              <a:solidFill>
                <a:schemeClr val="dk1"/>
              </a:solidFill>
              <a:highlight>
                <a:srgbClr val="FFFFFF"/>
              </a:highlight>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Verdana"/>
              <a:buChar char="●"/>
            </a:pPr>
            <a:r>
              <a:rPr lang="en-GB" sz="1300">
                <a:solidFill>
                  <a:schemeClr val="dk1"/>
                </a:solidFill>
                <a:highlight>
                  <a:srgbClr val="FFFFFF"/>
                </a:highlight>
                <a:latin typeface="Roboto"/>
                <a:ea typeface="Roboto"/>
                <a:cs typeface="Roboto"/>
                <a:sym typeface="Roboto"/>
              </a:rPr>
              <a:t>Many branches will need to work with suppliers to buy inventory. For each supplier we’ll keep track of their name and the type of product they’re selling the branch. A single supplier may supply products to multiple branches.</a:t>
            </a:r>
            <a:endParaRPr sz="1300">
              <a:solidFill>
                <a:schemeClr val="dk1"/>
              </a:solidFill>
              <a:latin typeface="Verdana"/>
              <a:ea typeface="Verdana"/>
              <a:cs typeface="Verdana"/>
              <a:sym typeface="Verdana"/>
            </a:endParaRPr>
          </a:p>
        </p:txBody>
      </p:sp>
      <p:sp>
        <p:nvSpPr>
          <p:cNvPr id="911" name="Google Shape;911;p92"/>
          <p:cNvSpPr txBox="1"/>
          <p:nvPr/>
        </p:nvSpPr>
        <p:spPr>
          <a:xfrm>
            <a:off x="0" y="4083375"/>
            <a:ext cx="9144000" cy="1076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1600" b="1" u="sng">
                <a:solidFill>
                  <a:schemeClr val="dk1"/>
                </a:solidFill>
                <a:latin typeface="Verdana"/>
                <a:ea typeface="Verdana"/>
                <a:cs typeface="Verdana"/>
                <a:sym typeface="Verdana"/>
              </a:rPr>
              <a:t>Given the description above, draw the ER Diagram of the company.</a:t>
            </a:r>
            <a:endParaRPr sz="1600" b="1" u="sng">
              <a:solidFill>
                <a:schemeClr val="dk1"/>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p:nvPr/>
        </p:nvSpPr>
        <p:spPr>
          <a:xfrm>
            <a:off x="0" y="569400"/>
            <a:ext cx="5904000" cy="4574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Verdana"/>
              <a:buChar char="●"/>
            </a:pPr>
            <a:r>
              <a:rPr lang="en-GB" b="1">
                <a:solidFill>
                  <a:schemeClr val="dk1"/>
                </a:solidFill>
                <a:latin typeface="Verdana"/>
                <a:ea typeface="Verdana"/>
                <a:cs typeface="Verdana"/>
                <a:sym typeface="Verdana"/>
              </a:rPr>
              <a:t>DBMS</a:t>
            </a:r>
            <a:r>
              <a:rPr lang="en-GB">
                <a:solidFill>
                  <a:schemeClr val="dk1"/>
                </a:solidFill>
                <a:latin typeface="Verdana"/>
                <a:ea typeface="Verdana"/>
                <a:cs typeface="Verdana"/>
                <a:sym typeface="Verdana"/>
              </a:rPr>
              <a:t> = software program that helps users create and maintain a database.</a:t>
            </a:r>
            <a:endParaRPr>
              <a:latin typeface="Verdana"/>
              <a:ea typeface="Verdana"/>
              <a:cs typeface="Verdana"/>
              <a:sym typeface="Verdana"/>
            </a:endParaRPr>
          </a:p>
          <a:p>
            <a:pPr marL="457200" lvl="0" indent="-317500" algn="l" rtl="0">
              <a:lnSpc>
                <a:spcPct val="115000"/>
              </a:lnSpc>
              <a:spcBef>
                <a:spcPts val="0"/>
              </a:spcBef>
              <a:spcAft>
                <a:spcPts val="0"/>
              </a:spcAft>
              <a:buClr>
                <a:schemeClr val="dk1"/>
              </a:buClr>
              <a:buSzPts val="1400"/>
              <a:buFont typeface="Verdana"/>
              <a:buChar char="●"/>
            </a:pPr>
            <a:r>
              <a:rPr lang="en-GB" u="sng">
                <a:solidFill>
                  <a:schemeClr val="hlink"/>
                </a:solidFill>
                <a:latin typeface="Verdana"/>
                <a:ea typeface="Verdana"/>
                <a:cs typeface="Verdana"/>
                <a:sym typeface="Verdana"/>
                <a:hlinkClick r:id="rId3"/>
              </a:rPr>
              <a:t>MySQL</a:t>
            </a:r>
            <a:r>
              <a:rPr lang="en-GB">
                <a:latin typeface="Verdana"/>
                <a:ea typeface="Verdana"/>
                <a:cs typeface="Verdana"/>
                <a:sym typeface="Verdana"/>
              </a:rPr>
              <a:t> = open-source </a:t>
            </a:r>
            <a:r>
              <a:rPr lang="en-GB" b="1">
                <a:latin typeface="Verdana"/>
                <a:ea typeface="Verdana"/>
                <a:cs typeface="Verdana"/>
                <a:sym typeface="Verdana"/>
              </a:rPr>
              <a:t>relational database management system </a:t>
            </a:r>
            <a:r>
              <a:rPr lang="en-GB">
                <a:latin typeface="Verdana"/>
                <a:ea typeface="Verdana"/>
                <a:cs typeface="Verdana"/>
                <a:sym typeface="Verdana"/>
              </a:rPr>
              <a:t>(RDBMS)</a:t>
            </a:r>
            <a:endParaRPr>
              <a:latin typeface="Verdana"/>
              <a:ea typeface="Verdana"/>
              <a:cs typeface="Verdana"/>
              <a:sym typeface="Verdana"/>
            </a:endParaRPr>
          </a:p>
          <a:p>
            <a:pPr marL="457200" lvl="0"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SQL is a </a:t>
            </a:r>
            <a:r>
              <a:rPr lang="en-GB" b="1">
                <a:latin typeface="Verdana"/>
                <a:ea typeface="Verdana"/>
                <a:cs typeface="Verdana"/>
                <a:sym typeface="Verdana"/>
              </a:rPr>
              <a:t>declarative language</a:t>
            </a:r>
            <a:r>
              <a:rPr lang="en-GB">
                <a:latin typeface="Verdana"/>
                <a:ea typeface="Verdana"/>
                <a:cs typeface="Verdana"/>
                <a:sym typeface="Verdana"/>
              </a:rPr>
              <a:t> useful to handle structured data</a:t>
            </a:r>
            <a:endParaRPr>
              <a:latin typeface="Verdana"/>
              <a:ea typeface="Verdana"/>
              <a:cs typeface="Verdana"/>
              <a:sym typeface="Verdana"/>
            </a:endParaRPr>
          </a:p>
          <a:p>
            <a:pPr marL="457200" lvl="0" indent="-317500" algn="l" rtl="0">
              <a:lnSpc>
                <a:spcPct val="115000"/>
              </a:lnSpc>
              <a:spcBef>
                <a:spcPts val="0"/>
              </a:spcBef>
              <a:spcAft>
                <a:spcPts val="0"/>
              </a:spcAft>
              <a:buSzPts val="1400"/>
              <a:buFont typeface="Verdana"/>
              <a:buChar char="●"/>
            </a:pPr>
            <a:r>
              <a:rPr lang="en-GB">
                <a:latin typeface="Verdana"/>
                <a:ea typeface="Verdana"/>
                <a:cs typeface="Verdana"/>
                <a:sym typeface="Verdana"/>
              </a:rPr>
              <a:t>One of the greatest advantage is that you can with a single command access multiple records within a database.</a:t>
            </a:r>
            <a:endParaRPr b="1">
              <a:latin typeface="Verdana"/>
              <a:ea typeface="Verdana"/>
              <a:cs typeface="Verdana"/>
              <a:sym typeface="Verdana"/>
            </a:endParaRPr>
          </a:p>
        </p:txBody>
      </p:sp>
      <p:grpSp>
        <p:nvGrpSpPr>
          <p:cNvPr id="166" name="Google Shape;166;p21"/>
          <p:cNvGrpSpPr/>
          <p:nvPr/>
        </p:nvGrpSpPr>
        <p:grpSpPr>
          <a:xfrm>
            <a:off x="0" y="-9900"/>
            <a:ext cx="9153900" cy="579300"/>
            <a:chOff x="0" y="-9900"/>
            <a:chExt cx="9153900" cy="579300"/>
          </a:xfrm>
        </p:grpSpPr>
        <p:sp>
          <p:nvSpPr>
            <p:cNvPr id="167" name="Google Shape;167;p21"/>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1"/>
            <p:cNvPicPr preferRelativeResize="0"/>
            <p:nvPr/>
          </p:nvPicPr>
          <p:blipFill>
            <a:blip r:embed="rId4">
              <a:alphaModFix/>
            </a:blip>
            <a:stretch>
              <a:fillRect/>
            </a:stretch>
          </p:blipFill>
          <p:spPr>
            <a:xfrm>
              <a:off x="8139974" y="70875"/>
              <a:ext cx="898699" cy="275250"/>
            </a:xfrm>
            <a:prstGeom prst="rect">
              <a:avLst/>
            </a:prstGeom>
            <a:noFill/>
            <a:ln>
              <a:noFill/>
            </a:ln>
          </p:spPr>
        </p:pic>
        <p:sp>
          <p:nvSpPr>
            <p:cNvPr id="169" name="Google Shape;169;p21"/>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MySQL (My + SQL)</a:t>
              </a:r>
              <a:endParaRPr sz="2500">
                <a:solidFill>
                  <a:srgbClr val="FFFFFF"/>
                </a:solidFill>
                <a:latin typeface="Impact"/>
                <a:ea typeface="Impact"/>
                <a:cs typeface="Impact"/>
                <a:sym typeface="Impact"/>
              </a:endParaRPr>
            </a:p>
          </p:txBody>
        </p:sp>
      </p:grpSp>
      <p:pic>
        <p:nvPicPr>
          <p:cNvPr id="170" name="Google Shape;170;p21"/>
          <p:cNvPicPr preferRelativeResize="0"/>
          <p:nvPr/>
        </p:nvPicPr>
        <p:blipFill>
          <a:blip r:embed="rId5">
            <a:alphaModFix/>
          </a:blip>
          <a:stretch>
            <a:fillRect/>
          </a:stretch>
        </p:blipFill>
        <p:spPr>
          <a:xfrm>
            <a:off x="6086225" y="569400"/>
            <a:ext cx="3057774" cy="1582400"/>
          </a:xfrm>
          <a:prstGeom prst="rect">
            <a:avLst/>
          </a:prstGeom>
          <a:noFill/>
          <a:ln>
            <a:noFill/>
          </a:ln>
        </p:spPr>
      </p:pic>
      <p:pic>
        <p:nvPicPr>
          <p:cNvPr id="171" name="Google Shape;171;p21"/>
          <p:cNvPicPr preferRelativeResize="0"/>
          <p:nvPr/>
        </p:nvPicPr>
        <p:blipFill>
          <a:blip r:embed="rId6">
            <a:alphaModFix/>
          </a:blip>
          <a:stretch>
            <a:fillRect/>
          </a:stretch>
        </p:blipFill>
        <p:spPr>
          <a:xfrm>
            <a:off x="5904025" y="2818175"/>
            <a:ext cx="3239974" cy="17819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grpSp>
        <p:nvGrpSpPr>
          <p:cNvPr id="916" name="Google Shape;916;p93"/>
          <p:cNvGrpSpPr/>
          <p:nvPr/>
        </p:nvGrpSpPr>
        <p:grpSpPr>
          <a:xfrm>
            <a:off x="0" y="-9900"/>
            <a:ext cx="9153900" cy="579300"/>
            <a:chOff x="0" y="-9900"/>
            <a:chExt cx="9153900" cy="579300"/>
          </a:xfrm>
        </p:grpSpPr>
        <p:sp>
          <p:nvSpPr>
            <p:cNvPr id="917" name="Google Shape;917;p93"/>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8" name="Google Shape;918;p93"/>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919" name="Google Shape;919;p93"/>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Solution</a:t>
              </a:r>
              <a:endParaRPr sz="2500">
                <a:solidFill>
                  <a:srgbClr val="FFFFFF"/>
                </a:solidFill>
                <a:latin typeface="Impact"/>
                <a:ea typeface="Impact"/>
                <a:cs typeface="Impact"/>
                <a:sym typeface="Impact"/>
              </a:endParaRPr>
            </a:p>
          </p:txBody>
        </p:sp>
      </p:grpSp>
      <p:pic>
        <p:nvPicPr>
          <p:cNvPr id="920" name="Google Shape;920;p93"/>
          <p:cNvPicPr preferRelativeResize="0"/>
          <p:nvPr/>
        </p:nvPicPr>
        <p:blipFill>
          <a:blip r:embed="rId4">
            <a:alphaModFix/>
          </a:blip>
          <a:stretch>
            <a:fillRect/>
          </a:stretch>
        </p:blipFill>
        <p:spPr>
          <a:xfrm>
            <a:off x="643300" y="618800"/>
            <a:ext cx="7857375" cy="447057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924"/>
        <p:cNvGrpSpPr/>
        <p:nvPr/>
      </p:nvGrpSpPr>
      <p:grpSpPr>
        <a:xfrm>
          <a:off x="0" y="0"/>
          <a:ext cx="0" cy="0"/>
          <a:chOff x="0" y="0"/>
          <a:chExt cx="0" cy="0"/>
        </a:xfrm>
      </p:grpSpPr>
      <p:grpSp>
        <p:nvGrpSpPr>
          <p:cNvPr id="925" name="Google Shape;925;p94"/>
          <p:cNvGrpSpPr/>
          <p:nvPr/>
        </p:nvGrpSpPr>
        <p:grpSpPr>
          <a:xfrm>
            <a:off x="0" y="-9900"/>
            <a:ext cx="9153900" cy="579300"/>
            <a:chOff x="0" y="-9900"/>
            <a:chExt cx="9153900" cy="579300"/>
          </a:xfrm>
        </p:grpSpPr>
        <p:sp>
          <p:nvSpPr>
            <p:cNvPr id="926" name="Google Shape;926;p94"/>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7" name="Google Shape;927;p94"/>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928" name="Google Shape;928;p94"/>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Installation</a:t>
              </a:r>
              <a:endParaRPr sz="2500">
                <a:solidFill>
                  <a:srgbClr val="FFFFFF"/>
                </a:solidFill>
                <a:latin typeface="Impact"/>
                <a:ea typeface="Impact"/>
                <a:cs typeface="Impact"/>
                <a:sym typeface="Impact"/>
              </a:endParaRPr>
            </a:p>
          </p:txBody>
        </p:sp>
      </p:grpSp>
      <p:pic>
        <p:nvPicPr>
          <p:cNvPr id="929" name="Google Shape;929;p94"/>
          <p:cNvPicPr preferRelativeResize="0"/>
          <p:nvPr/>
        </p:nvPicPr>
        <p:blipFill>
          <a:blip r:embed="rId4">
            <a:alphaModFix/>
          </a:blip>
          <a:stretch>
            <a:fillRect/>
          </a:stretch>
        </p:blipFill>
        <p:spPr>
          <a:xfrm>
            <a:off x="241483" y="1080825"/>
            <a:ext cx="4130251" cy="349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p:nvPr/>
        </p:nvSpPr>
        <p:spPr>
          <a:xfrm>
            <a:off x="0" y="569400"/>
            <a:ext cx="9144000" cy="45741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Verdana"/>
              <a:buChar char="●"/>
            </a:pPr>
            <a:r>
              <a:rPr lang="en-GB">
                <a:solidFill>
                  <a:schemeClr val="dk1"/>
                </a:solidFill>
                <a:latin typeface="Verdana"/>
                <a:ea typeface="Verdana"/>
                <a:cs typeface="Verdana"/>
                <a:sym typeface="Verdana"/>
              </a:rPr>
              <a:t>Access data in the RDBMS.</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Describe the data.</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Define the data in a DB and manipulate it.</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Embed within other languages using SQL modules, libraries.</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Create and drop databases and tables.</a:t>
            </a:r>
            <a:endParaRPr>
              <a:solidFill>
                <a:schemeClr val="dk1"/>
              </a:solidFill>
              <a:latin typeface="Verdana"/>
              <a:ea typeface="Verdana"/>
              <a:cs typeface="Verdana"/>
              <a:sym typeface="Verdana"/>
            </a:endParaRPr>
          </a:p>
          <a:p>
            <a:pPr marL="457200" lvl="0" indent="-317500" algn="l" rtl="0">
              <a:lnSpc>
                <a:spcPct val="150000"/>
              </a:lnSpc>
              <a:spcBef>
                <a:spcPts val="0"/>
              </a:spcBef>
              <a:spcAft>
                <a:spcPts val="0"/>
              </a:spcAft>
              <a:buClr>
                <a:schemeClr val="dk1"/>
              </a:buClr>
              <a:buSzPts val="1400"/>
              <a:buFont typeface="Verdana"/>
              <a:buChar char="●"/>
            </a:pPr>
            <a:r>
              <a:rPr lang="en-GB">
                <a:solidFill>
                  <a:schemeClr val="dk1"/>
                </a:solidFill>
                <a:latin typeface="Verdana"/>
                <a:ea typeface="Verdana"/>
                <a:cs typeface="Verdana"/>
                <a:sym typeface="Verdana"/>
              </a:rPr>
              <a:t>Allow to set permissions on tables, procedures and views.</a:t>
            </a:r>
            <a:endParaRPr>
              <a:solidFill>
                <a:schemeClr val="dk1"/>
              </a:solidFill>
              <a:latin typeface="Verdana"/>
              <a:ea typeface="Verdana"/>
              <a:cs typeface="Verdana"/>
              <a:sym typeface="Verdana"/>
            </a:endParaRPr>
          </a:p>
        </p:txBody>
      </p:sp>
      <p:grpSp>
        <p:nvGrpSpPr>
          <p:cNvPr id="177" name="Google Shape;177;p22"/>
          <p:cNvGrpSpPr/>
          <p:nvPr/>
        </p:nvGrpSpPr>
        <p:grpSpPr>
          <a:xfrm>
            <a:off x="0" y="-9900"/>
            <a:ext cx="9153900" cy="579300"/>
            <a:chOff x="0" y="-9900"/>
            <a:chExt cx="9153900" cy="579300"/>
          </a:xfrm>
        </p:grpSpPr>
        <p:sp>
          <p:nvSpPr>
            <p:cNvPr id="178" name="Google Shape;178;p22"/>
            <p:cNvSpPr/>
            <p:nvPr/>
          </p:nvSpPr>
          <p:spPr>
            <a:xfrm>
              <a:off x="0" y="0"/>
              <a:ext cx="9153900" cy="569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179;p22"/>
            <p:cNvPicPr preferRelativeResize="0"/>
            <p:nvPr/>
          </p:nvPicPr>
          <p:blipFill>
            <a:blip r:embed="rId3">
              <a:alphaModFix/>
            </a:blip>
            <a:stretch>
              <a:fillRect/>
            </a:stretch>
          </p:blipFill>
          <p:spPr>
            <a:xfrm>
              <a:off x="8139974" y="70875"/>
              <a:ext cx="898699" cy="275250"/>
            </a:xfrm>
            <a:prstGeom prst="rect">
              <a:avLst/>
            </a:prstGeom>
            <a:noFill/>
            <a:ln>
              <a:noFill/>
            </a:ln>
          </p:spPr>
        </p:pic>
        <p:sp>
          <p:nvSpPr>
            <p:cNvPr id="180" name="Google Shape;180;p22"/>
            <p:cNvSpPr txBox="1"/>
            <p:nvPr/>
          </p:nvSpPr>
          <p:spPr>
            <a:xfrm>
              <a:off x="0" y="-9900"/>
              <a:ext cx="80883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rgbClr val="FFFFFF"/>
                  </a:solidFill>
                  <a:latin typeface="Impact"/>
                  <a:ea typeface="Impact"/>
                  <a:cs typeface="Impact"/>
                  <a:sym typeface="Impact"/>
                </a:rPr>
                <a:t>Applications of SQL</a:t>
              </a:r>
              <a:endParaRPr sz="2500">
                <a:solidFill>
                  <a:srgbClr val="FFFFFF"/>
                </a:solidFill>
                <a:latin typeface="Impact"/>
                <a:ea typeface="Impact"/>
                <a:cs typeface="Impact"/>
                <a:sym typeface="Impact"/>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3856</Words>
  <Application>Microsoft Office PowerPoint</Application>
  <PresentationFormat>‫הצגה על המסך (16:9)</PresentationFormat>
  <Paragraphs>447</Paragraphs>
  <Slides>81</Slides>
  <Notes>81</Notes>
  <HiddenSlides>1</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81</vt:i4>
      </vt:variant>
    </vt:vector>
  </HeadingPairs>
  <TitlesOfParts>
    <vt:vector size="86" baseType="lpstr">
      <vt:lpstr>Arial</vt:lpstr>
      <vt:lpstr>Verdana</vt:lpstr>
      <vt:lpstr>Roboto</vt:lpstr>
      <vt:lpstr>Impact</vt:lpstr>
      <vt:lpstr>Simple Light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Tomer Pearl</dc:creator>
  <cp:lastModifiedBy>עמוס צרפתי</cp:lastModifiedBy>
  <cp:revision>1</cp:revision>
  <dcterms:modified xsi:type="dcterms:W3CDTF">2021-10-17T13:13:43Z</dcterms:modified>
</cp:coreProperties>
</file>